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2" r:id="rId2"/>
  </p:sldMasterIdLst>
  <p:notesMasterIdLst>
    <p:notesMasterId r:id="rId15"/>
  </p:notesMasterIdLst>
  <p:sldIdLst>
    <p:sldId id="256" r:id="rId3"/>
    <p:sldId id="257" r:id="rId4"/>
    <p:sldId id="258" r:id="rId5"/>
    <p:sldId id="259" r:id="rId6"/>
    <p:sldId id="266" r:id="rId7"/>
    <p:sldId id="268" r:id="rId8"/>
    <p:sldId id="261" r:id="rId9"/>
    <p:sldId id="262" r:id="rId10"/>
    <p:sldId id="263" r:id="rId11"/>
    <p:sldId id="267" r:id="rId12"/>
    <p:sldId id="265" r:id="rId13"/>
    <p:sldId id="264" r:id="rId14"/>
  </p:sldIdLst>
  <p:sldSz cx="9144000" cy="6858000" type="screen4x3"/>
  <p:notesSz cx="6858000" cy="9144000"/>
  <p:defaultTextStyle>
    <a:defPPr>
      <a:defRPr lang="en-US"/>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99" autoAdjust="0"/>
  </p:normalViewPr>
  <p:slideViewPr>
    <p:cSldViewPr>
      <p:cViewPr>
        <p:scale>
          <a:sx n="80" d="100"/>
          <a:sy n="80" d="100"/>
        </p:scale>
        <p:origin x="-1674" y="-2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888A7752-73DE-404C-BA6F-63DEF987950B}" type="datetimeFigureOut">
              <a:rPr lang="en-US" smtClean="0"/>
              <a:pPr/>
              <a:t>1/8/2015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AEC00428-765A-4708-ADE2-3AAB557AF17C}" type="slidenum">
              <a:rPr lang="en-US" smtClean="0"/>
              <a:pPr/>
              <a:t>‹nr.›</a:t>
            </a:fld>
            <a:endParaRPr lang="en-US"/>
          </a:p>
        </p:txBody>
      </p:sp>
    </p:spTree>
    <p:extLst>
      <p:ext uri="{BB962C8B-B14F-4D97-AF65-F5344CB8AC3E}">
        <p14:creationId xmlns:p14="http://schemas.microsoft.com/office/powerpoint/2010/main" val="1876903704"/>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Ref idx="1003">
        <a:schemeClr val="bg2"/>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lang="nl-NL" smtClean="0"/>
              <a:t>Klik om de stijl te bewerken</a:t>
            </a:r>
            <a:endParaRPr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lt"/>
                <a:cs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nl-NL" smtClean="0"/>
              <a:t>Klik om de ondertitelstijl van het model te bewerken</a:t>
            </a:r>
            <a:endParaRPr lang="en-US" dirty="0"/>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8B8E7D2-F905-46E3-BDD3-0258335A3216}" type="datetime1">
              <a:rPr lang="en-US" smtClean="0"/>
              <a:pPr/>
              <a:t>1/8/2015</a:t>
            </a:fld>
            <a:endParaRPr lang="en-US" sz="1600" dirty="0"/>
          </a:p>
        </p:txBody>
      </p:sp>
      <p:sp>
        <p:nvSpPr>
          <p:cNvPr id="17" name="Footer Placeholder 16"/>
          <p:cNvSpPr>
            <a:spLocks noGrp="1"/>
          </p:cNvSpPr>
          <p:nvPr>
            <p:ph type="ftr" sz="quarter" idx="11"/>
          </p:nvPr>
        </p:nvSpPr>
        <p:spPr>
          <a:xfrm>
            <a:off x="2898648" y="6355080"/>
            <a:ext cx="3474720" cy="365760"/>
          </a:xfrm>
        </p:spPr>
        <p:txBody>
          <a:bodyPr/>
          <a:lstStyle/>
          <a:p>
            <a:endParaRPr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D4B5ADC2-7248-4799-8E52-477E151C3EE9}" type="slidenum">
              <a:rPr lang="en-US" smtClean="0"/>
              <a:pPr/>
              <a:t>‹nr.›</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33938BEC-55E3-4F9D-B5C5-76D23951C04A}" type="datetime1">
              <a:rPr lang="en-US" smtClean="0"/>
              <a:pPr/>
              <a:t>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NL" smtClean="0"/>
              <a:t>Klik om de stijl te bewerken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33938BEC-55E3-4F9D-B5C5-76D23951C04A}" type="datetime1">
              <a:rPr lang="en-US" smtClean="0"/>
              <a:pPr/>
              <a:t>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‹nr.›</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p>
        </p:txBody>
      </p:sp>
      <p:sp>
        <p:nvSpPr>
          <p:cNvPr id="8" name="Shap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4" name="Date Placeholder 3"/>
          <p:cNvSpPr>
            <a:spLocks noGrp="1"/>
          </p:cNvSpPr>
          <p:nvPr>
            <p:ph type="dt" sz="half" idx="10"/>
          </p:nvPr>
        </p:nvSpPr>
        <p:spPr/>
        <p:txBody>
          <a:bodyPr/>
          <a:lstStyle/>
          <a:p>
            <a:fld id="{33938BEC-55E3-4F9D-B5C5-76D23951C04A}" type="datetime1">
              <a:rPr lang="en-US" smtClean="0"/>
              <a:pPr/>
              <a:t>1/8/2015</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‹nr.›</a:t>
            </a:fld>
            <a:endParaRPr lang="en-US" dirty="0"/>
          </a:p>
        </p:txBody>
      </p:sp>
      <p:sp>
        <p:nvSpPr>
          <p:cNvPr id="8" name="Content Placeholder 7"/>
          <p:cNvSpPr>
            <a:spLocks noGrp="1"/>
          </p:cNvSpPr>
          <p:nvPr>
            <p:ph sz="quarter" idx="1"/>
          </p:nvPr>
        </p:nvSpPr>
        <p:spPr>
          <a:xfrm>
            <a:off x="457200" y="1219200"/>
            <a:ext cx="8229600" cy="49377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lang="nl-NL" smtClean="0"/>
              <a:t>Klik om de stijl te bewerken</a:t>
            </a:r>
            <a:endParaRPr lang="en-US" dirty="0"/>
          </a:p>
        </p:txBody>
      </p:sp>
      <p:sp>
        <p:nvSpPr>
          <p:cNvPr id="3" name="Text Placeholder 2"/>
          <p:cNvSpPr>
            <a:spLocks noGrp="1"/>
          </p:cNvSpPr>
          <p:nvPr>
            <p:ph type="body" idx="1"/>
          </p:nvPr>
        </p:nvSpPr>
        <p:spPr>
          <a:xfrm>
            <a:off x="1295400" y="4267200"/>
            <a:ext cx="6781800" cy="1143000"/>
          </a:xfrm>
        </p:spPr>
        <p:txBody>
          <a:bodyPr anchor="t" anchorCtr="0"/>
          <a:lstStyle>
            <a:lvl1pPr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nl-NL" smtClean="0"/>
              <a:t>Klik om de modelstijlen te bewerken</a:t>
            </a:r>
          </a:p>
        </p:txBody>
      </p:sp>
      <p:sp>
        <p:nvSpPr>
          <p:cNvPr id="4" name="Date Placeholder 3"/>
          <p:cNvSpPr>
            <a:spLocks noGrp="1"/>
          </p:cNvSpPr>
          <p:nvPr>
            <p:ph type="dt" sz="half" idx="10"/>
          </p:nvPr>
        </p:nvSpPr>
        <p:spPr>
          <a:xfrm>
            <a:off x="6400800" y="6355080"/>
            <a:ext cx="2286000" cy="365760"/>
          </a:xfrm>
        </p:spPr>
        <p:txBody>
          <a:bodyPr/>
          <a:lstStyle/>
          <a:p>
            <a:fld id="{2FB568A0-62B0-4129-95C4-7270BF844D61}" type="datetime1">
              <a:rPr lang="en-US" smtClean="0"/>
              <a:pPr/>
              <a:t>1/8/2015</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147C1B20-DEF4-46E3-B77F-0FB6B8193D90}" type="slidenum">
              <a:rPr lang="en-US" smtClean="0"/>
              <a:pPr/>
              <a:t>‹nr.›</a:t>
            </a:fld>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nl-NL" smtClean="0"/>
              <a:t>Klik om de stijl te bewerken</a:t>
            </a:r>
            <a:endParaRPr lang="en-US"/>
          </a:p>
        </p:txBody>
      </p:sp>
      <p:sp>
        <p:nvSpPr>
          <p:cNvPr id="5" name="Date Placeholder 4"/>
          <p:cNvSpPr>
            <a:spLocks noGrp="1"/>
          </p:cNvSpPr>
          <p:nvPr>
            <p:ph type="dt" sz="half" idx="10"/>
          </p:nvPr>
        </p:nvSpPr>
        <p:spPr/>
        <p:txBody>
          <a:bodyPr/>
          <a:lstStyle/>
          <a:p>
            <a:fld id="{A1D7F31A-E594-408B-8114-4F8438303DA3}" type="datetime1">
              <a:rPr lang="en-US" smtClean="0"/>
              <a:pPr/>
              <a:t>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C1B20-DEF4-46E3-B77F-0FB6B8193D90}" type="slidenum">
              <a:rPr lang="en-US" smtClean="0"/>
              <a:pPr/>
              <a:t>‹nr.›</a:t>
            </a:fld>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11" name="Content Placeholder 10"/>
          <p:cNvSpPr>
            <a:spLocks noGrp="1"/>
          </p:cNvSpPr>
          <p:nvPr>
            <p:ph sz="quarter" idx="2"/>
          </p:nvPr>
        </p:nvSpPr>
        <p:spPr>
          <a:xfrm>
            <a:off x="4632198" y="1216152"/>
            <a:ext cx="4041648" cy="49377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nl-NL" smtClean="0"/>
              <a:t>Klik om de modelstijlen te bewerken</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nl-NL" smtClean="0"/>
              <a:t>Klik om de modelstijlen te bewerken</a:t>
            </a:r>
          </a:p>
        </p:txBody>
      </p:sp>
      <p:sp>
        <p:nvSpPr>
          <p:cNvPr id="7" name="Date Placeholder 6"/>
          <p:cNvSpPr>
            <a:spLocks noGrp="1"/>
          </p:cNvSpPr>
          <p:nvPr>
            <p:ph type="dt" sz="half" idx="10"/>
          </p:nvPr>
        </p:nvSpPr>
        <p:spPr/>
        <p:txBody>
          <a:bodyPr/>
          <a:lstStyle/>
          <a:p>
            <a:fld id="{AD978398-2A5A-4309-94C2-82E465C1DCF8}" type="datetime1">
              <a:rPr lang="en-US" smtClean="0"/>
              <a:pPr/>
              <a:t>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7C1B20-DEF4-46E3-B77F-0FB6B8193D90}" type="slidenum">
              <a:rPr lang="en-US" smtClean="0"/>
              <a:pPr/>
              <a:t>‹nr.›</a:t>
            </a:fld>
            <a:endParaRPr lang="en-US"/>
          </a:p>
        </p:txBody>
      </p:sp>
      <p:sp>
        <p:nvSpPr>
          <p:cNvPr id="11" name="Content Placeholder 10"/>
          <p:cNvSpPr>
            <a:spLocks noGrp="1"/>
          </p:cNvSpPr>
          <p:nvPr>
            <p:ph sz="quarter" idx="2"/>
          </p:nvPr>
        </p:nvSpPr>
        <p:spPr>
          <a:xfrm>
            <a:off x="457200" y="2133600"/>
            <a:ext cx="4038600" cy="40386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nl-NL" smtClean="0"/>
              <a:t>Klik om de stijl te bewerken</a:t>
            </a:r>
            <a:endParaRPr lang="en-US"/>
          </a:p>
        </p:txBody>
      </p:sp>
      <p:sp>
        <p:nvSpPr>
          <p:cNvPr id="3" name="Date Placeholder 2"/>
          <p:cNvSpPr>
            <a:spLocks noGrp="1"/>
          </p:cNvSpPr>
          <p:nvPr>
            <p:ph type="dt" sz="half" idx="10"/>
          </p:nvPr>
        </p:nvSpPr>
        <p:spPr/>
        <p:txBody>
          <a:bodyPr/>
          <a:lstStyle/>
          <a:p>
            <a:fld id="{33938BEC-55E3-4F9D-B5C5-76D23951C04A}" type="datetime1">
              <a:rPr lang="en-US" smtClean="0"/>
              <a:pPr/>
              <a:t>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B5ADC2-7248-4799-8E52-477E151C3EE9}" type="slidenum">
              <a:rPr lang="en-US" sz="1400" b="1" smtClean="0">
                <a:solidFill>
                  <a:srgbClr val="FFFFFF"/>
                </a:solidFill>
              </a:rPr>
              <a:pPr/>
              <a:t>‹nr.›</a:t>
            </a:fld>
            <a:endParaRPr lang="en-U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8B58F6-778A-46C2-BFC0-8FD9B04A99E8}" type="datetime1">
              <a:rPr lang="en-US" smtClean="0"/>
              <a:pPr/>
              <a:t>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7C1B20-DEF4-46E3-B77F-0FB6B8193D90}" type="slidenum">
              <a:rPr lang="en-US" smtClean="0"/>
              <a:pPr/>
              <a:t>‹nr.›</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lt"/>
                <a:cs typeface="+mn-lt"/>
              </a:defRPr>
            </a:lvl1pPr>
          </a:lstStyle>
          <a:p>
            <a:r>
              <a:rPr lang="nl-NL" smtClean="0"/>
              <a:t>Klik om de stijl te bewerken</a:t>
            </a:r>
            <a:endParaRPr lang="en-US" dirty="0"/>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nl-NL" smtClean="0"/>
              <a:t>Klik om de modelstijlen te bewerken</a:t>
            </a:r>
          </a:p>
        </p:txBody>
      </p:sp>
      <p:sp>
        <p:nvSpPr>
          <p:cNvPr id="5" name="Date Placeholder 4"/>
          <p:cNvSpPr>
            <a:spLocks noGrp="1"/>
          </p:cNvSpPr>
          <p:nvPr>
            <p:ph type="dt" sz="half" idx="10"/>
          </p:nvPr>
        </p:nvSpPr>
        <p:spPr/>
        <p:txBody>
          <a:bodyPr/>
          <a:lstStyle/>
          <a:p>
            <a:fld id="{33938BEC-55E3-4F9D-B5C5-76D23951C04A}" type="datetime1">
              <a:rPr lang="en-US" smtClean="0"/>
              <a:pPr/>
              <a:t>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B5ADC2-7248-4799-8E52-477E151C3EE9}" type="slidenum">
              <a:rPr lang="en-US" sz="1400" b="1" smtClean="0">
                <a:solidFill>
                  <a:srgbClr val="FFFFFF"/>
                </a:solidFill>
              </a:rPr>
              <a:pPr/>
              <a:t>‹nr.›</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2" name="Content Placeholder 11"/>
          <p:cNvSpPr>
            <a:spLocks noGrp="1"/>
          </p:cNvSpPr>
          <p:nvPr>
            <p:ph sz="quarter" idx="1"/>
          </p:nvPr>
        </p:nvSpPr>
        <p:spPr>
          <a:xfrm>
            <a:off x="304800" y="304800"/>
            <a:ext cx="5715000" cy="57150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nl-NL" smtClean="0"/>
              <a:t>Klik om de stijl te bewerken</a:t>
            </a:r>
            <a:endParaRPr lang="en-US" dirty="0"/>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a:r>
              <a:rPr lang="nl-NL" smtClean="0"/>
              <a:t>Klik om de modelstijlen te bewerken</a:t>
            </a:r>
          </a:p>
        </p:txBody>
      </p:sp>
      <p:sp>
        <p:nvSpPr>
          <p:cNvPr id="5" name="Date Placeholder 4"/>
          <p:cNvSpPr>
            <a:spLocks noGrp="1"/>
          </p:cNvSpPr>
          <p:nvPr>
            <p:ph type="dt" sz="half" idx="10"/>
          </p:nvPr>
        </p:nvSpPr>
        <p:spPr/>
        <p:txBody>
          <a:bodyPr/>
          <a:lstStyle/>
          <a:p>
            <a:fld id="{33938BEC-55E3-4F9D-B5C5-76D23951C04A}" type="datetime1">
              <a:rPr lang="en-US" smtClean="0"/>
              <a:pPr/>
              <a:t>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B5ADC2-7248-4799-8E52-477E151C3EE9}" type="slidenum">
              <a:rPr lang="en-US" sz="1400" b="1" smtClean="0">
                <a:solidFill>
                  <a:srgbClr val="FFFFFF"/>
                </a:solidFill>
              </a:rPr>
              <a:pPr/>
              <a:t>‹nr.›</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lang="nl-NL" smtClean="0"/>
              <a:t>Klik om de stijl te bewerken</a:t>
            </a:r>
            <a:endParaRPr lang="en-US" dirty="0"/>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smtClean="0"/>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a:defRPr sz="1400">
                <a:solidFill>
                  <a:schemeClr val="tx2"/>
                </a:solidFill>
              </a:defRPr>
            </a:lvl1pPr>
          </a:lstStyle>
          <a:p>
            <a:fld id="{33938BEC-55E3-4F9D-B5C5-76D23951C04A}" type="datetime1">
              <a:rPr lang="en-US" smtClean="0"/>
              <a:pPr/>
              <a:t>1/8/2015</a:t>
            </a:fld>
            <a:endParaRPr lang="en-US" sz="1400" dirty="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a:defRPr sz="1400">
                <a:solidFill>
                  <a:schemeClr val="tx2"/>
                </a:solidFill>
              </a:defRPr>
            </a:lvl1pPr>
          </a:lstStyle>
          <a:p>
            <a:pPr algn="r"/>
            <a:endParaRPr lang="en-US" sz="1400" dirty="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a:defRPr sz="1400">
                <a:solidFill>
                  <a:schemeClr val="tx2"/>
                </a:solidFill>
              </a:defRPr>
            </a:lvl1pPr>
          </a:lstStyle>
          <a:p>
            <a:pPr algn="l"/>
            <a:fld id="{D4B5ADC2-7248-4799-8E52-477E151C3EE9}" type="slidenum">
              <a:rPr lang="en-US" sz="1400" b="1" smtClean="0">
                <a:solidFill>
                  <a:srgbClr val="FFFFFF"/>
                </a:solidFill>
              </a:rPr>
              <a:pPr algn="l"/>
              <a:t>‹nr.›</a:t>
            </a:fld>
            <a:endParaRPr lang="en-US" sz="1600" dirty="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p>
        </p:txBody>
      </p:sp>
      <p:sp>
        <p:nvSpPr>
          <p:cNvPr id="10" name="Shap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eaLnBrk="1" latinLnBrk="0" hangingPunct="1">
        <a:spcBef>
          <a:spcPct val="0"/>
        </a:spcBef>
        <a:buNone/>
        <a:defRPr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lang="en-US" sz="1200" kern="1200" smtClean="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veronique.clijsters@jessazh.b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p:nvPr>
        </p:nvSpPr>
        <p:spPr/>
        <p:txBody>
          <a:bodyPr>
            <a:normAutofit/>
          </a:bodyPr>
          <a:lstStyle/>
          <a:p>
            <a:r>
              <a:rPr lang="nl-NL" sz="2800" dirty="0" smtClean="0">
                <a:ln/>
              </a:rPr>
              <a:t>Infosessie opleiding Stralingsprotectie</a:t>
            </a:r>
            <a:br>
              <a:rPr lang="nl-NL" sz="2800" dirty="0" smtClean="0">
                <a:ln/>
              </a:rPr>
            </a:br>
            <a:r>
              <a:rPr lang="nl-NL" sz="2800" dirty="0" smtClean="0">
                <a:ln/>
              </a:rPr>
              <a:t>13 januari 2015</a:t>
            </a:r>
            <a:endParaRPr lang="nl-NL" sz="2800" dirty="0">
              <a:ln/>
            </a:endParaRPr>
          </a:p>
        </p:txBody>
      </p:sp>
      <p:sp>
        <p:nvSpPr>
          <p:cNvPr id="3" name="Rectangle 2"/>
          <p:cNvSpPr>
            <a:spLocks noGrp="1"/>
          </p:cNvSpPr>
          <p:nvPr>
            <p:ph type="subTitle" idx="1"/>
          </p:nvPr>
        </p:nvSpPr>
        <p:spPr>
          <a:xfrm>
            <a:off x="1331640" y="5157192"/>
            <a:ext cx="6889576" cy="608806"/>
          </a:xfrm>
        </p:spPr>
        <p:txBody>
          <a:bodyPr>
            <a:noAutofit/>
          </a:bodyPr>
          <a:lstStyle/>
          <a:p>
            <a:r>
              <a:rPr lang="nl-NL" sz="1800" dirty="0" smtClean="0">
                <a:solidFill>
                  <a:schemeClr val="tx1"/>
                </a:solidFill>
              </a:rPr>
              <a:t>Sylvain Haekens                                    Véronique Clijsters</a:t>
            </a:r>
            <a:endParaRPr lang="nl-NL" sz="1800" dirty="0">
              <a:solidFill>
                <a:schemeClr val="tx1"/>
              </a:solidFill>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104" y="458324"/>
            <a:ext cx="2016224" cy="96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ZOL logo_DEF200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04373" y="458324"/>
            <a:ext cx="2695619" cy="9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nl-NL" dirty="0"/>
              <a:t>Uitgangspunten: F. Practicum: Geïntegreerde werkstage</a:t>
            </a:r>
            <a:endParaRPr lang="nl-NL"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91264" cy="3217912"/>
          </a:xfrm>
        </p:spPr>
        <p:txBody>
          <a:bodyPr>
            <a:noAutofit/>
          </a:bodyPr>
          <a:lstStyle/>
          <a:p>
            <a:pPr marL="0" indent="0">
              <a:buNone/>
            </a:pPr>
            <a:endParaRPr lang="nl-BE" sz="1600" dirty="0"/>
          </a:p>
          <a:p>
            <a:pPr lvl="0"/>
            <a:r>
              <a:rPr lang="nl-NL" sz="1600" dirty="0"/>
              <a:t>De  eindbeoordeling van het Practicum heeft enkel betrekking op de paper. De paper wordt beoordeeld door 2 personen : </a:t>
            </a:r>
            <a:endParaRPr lang="nl-NL" sz="1600" dirty="0" smtClean="0"/>
          </a:p>
          <a:p>
            <a:pPr lvl="0"/>
            <a:endParaRPr lang="nl-BE" sz="1600" dirty="0"/>
          </a:p>
          <a:p>
            <a:pPr lvl="1"/>
            <a:r>
              <a:rPr lang="nl-NL" sz="1600" dirty="0"/>
              <a:t>Stagebegeleider ( = medisch stagebegeleider eigen dienst  / andere dienst / externe organisatie ) voor 50 % van de eindbeoordeling</a:t>
            </a:r>
            <a:endParaRPr lang="nl-BE" sz="1600" dirty="0"/>
          </a:p>
          <a:p>
            <a:pPr lvl="1"/>
            <a:r>
              <a:rPr lang="nl-NL" sz="1600" dirty="0"/>
              <a:t>Extern persoon aangeduid door de opleidingscommissie voor 50 % van de </a:t>
            </a:r>
            <a:r>
              <a:rPr lang="nl-NL" sz="1600" dirty="0" smtClean="0"/>
              <a:t>eindbeoordeling</a:t>
            </a:r>
            <a:endParaRPr lang="nl-BE" sz="1600" dirty="0"/>
          </a:p>
        </p:txBody>
      </p:sp>
    </p:spTree>
    <p:extLst>
      <p:ext uri="{BB962C8B-B14F-4D97-AF65-F5344CB8AC3E}">
        <p14:creationId xmlns:p14="http://schemas.microsoft.com/office/powerpoint/2010/main" val="26249292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Uitgangspunten: F. Practicum: Geïntegreerde werkstage</a:t>
            </a:r>
            <a:endParaRPr lang="nl-BE" dirty="0"/>
          </a:p>
        </p:txBody>
      </p:sp>
      <p:graphicFrame>
        <p:nvGraphicFramePr>
          <p:cNvPr id="4" name="Tijdelijke aanduiding voor inhoud 3"/>
          <p:cNvGraphicFramePr>
            <a:graphicFrameLocks noGrp="1"/>
          </p:cNvGraphicFramePr>
          <p:nvPr>
            <p:ph sz="quarter" idx="1"/>
            <p:extLst>
              <p:ext uri="{D42A27DB-BD31-4B8C-83A1-F6EECF244321}">
                <p14:modId xmlns:p14="http://schemas.microsoft.com/office/powerpoint/2010/main" val="1553382739"/>
              </p:ext>
            </p:extLst>
          </p:nvPr>
        </p:nvGraphicFramePr>
        <p:xfrm>
          <a:off x="1475656" y="2492896"/>
          <a:ext cx="6048672" cy="3201364"/>
        </p:xfrm>
        <a:graphic>
          <a:graphicData uri="http://schemas.openxmlformats.org/drawingml/2006/table">
            <a:tbl>
              <a:tblPr>
                <a:tableStyleId>{5C22544A-7EE6-4342-B048-85BDC9FD1C3A}</a:tableStyleId>
              </a:tblPr>
              <a:tblGrid>
                <a:gridCol w="3571924"/>
                <a:gridCol w="1238374"/>
                <a:gridCol w="1238374"/>
              </a:tblGrid>
              <a:tr h="186374">
                <a:tc>
                  <a:txBody>
                    <a:bodyPr/>
                    <a:lstStyle/>
                    <a:p>
                      <a:pPr algn="ctr">
                        <a:lnSpc>
                          <a:spcPts val="1200"/>
                        </a:lnSpc>
                        <a:spcAft>
                          <a:spcPts val="0"/>
                        </a:spcAft>
                      </a:pPr>
                      <a:r>
                        <a:rPr lang="nl-NL" sz="1400" dirty="0">
                          <a:effectLst/>
                        </a:rPr>
                        <a:t>Beoordelingscriteria</a:t>
                      </a:r>
                      <a:endParaRPr lang="nl-BE" sz="1400" dirty="0">
                        <a:effectLst/>
                        <a:latin typeface="Gill Sans"/>
                        <a:ea typeface="Times New Roman"/>
                        <a:cs typeface="Times New Roman"/>
                      </a:endParaRPr>
                    </a:p>
                  </a:txBody>
                  <a:tcPr marL="44450" marR="44450" marT="0" marB="0"/>
                </a:tc>
                <a:tc>
                  <a:txBody>
                    <a:bodyPr/>
                    <a:lstStyle/>
                    <a:p>
                      <a:pPr algn="ctr">
                        <a:lnSpc>
                          <a:spcPts val="1200"/>
                        </a:lnSpc>
                        <a:spcAft>
                          <a:spcPts val="0"/>
                        </a:spcAft>
                      </a:pPr>
                      <a:r>
                        <a:rPr lang="nl-NL" sz="1400">
                          <a:effectLst/>
                        </a:rPr>
                        <a:t>Wegingsfactor</a:t>
                      </a:r>
                      <a:endParaRPr lang="nl-BE" sz="1400">
                        <a:effectLst/>
                        <a:latin typeface="Gill Sans"/>
                        <a:ea typeface="Times New Roman"/>
                        <a:cs typeface="Times New Roman"/>
                      </a:endParaRPr>
                    </a:p>
                  </a:txBody>
                  <a:tcPr marL="44450" marR="44450" marT="0" marB="0"/>
                </a:tc>
                <a:tc>
                  <a:txBody>
                    <a:bodyPr/>
                    <a:lstStyle/>
                    <a:p>
                      <a:pPr algn="ctr">
                        <a:lnSpc>
                          <a:spcPts val="1200"/>
                        </a:lnSpc>
                        <a:spcAft>
                          <a:spcPts val="0"/>
                        </a:spcAft>
                      </a:pPr>
                      <a:r>
                        <a:rPr lang="nl-NL" sz="1400">
                          <a:effectLst/>
                        </a:rPr>
                        <a:t>Score</a:t>
                      </a:r>
                      <a:endParaRPr lang="nl-BE" sz="1400">
                        <a:effectLst/>
                        <a:latin typeface="Gill Sans"/>
                        <a:ea typeface="Times New Roman"/>
                        <a:cs typeface="Times New Roman"/>
                      </a:endParaRPr>
                    </a:p>
                  </a:txBody>
                  <a:tcPr marL="44450" marR="44450" marT="0" marB="0"/>
                </a:tc>
              </a:tr>
              <a:tr h="186374">
                <a:tc>
                  <a:txBody>
                    <a:bodyPr/>
                    <a:lstStyle/>
                    <a:p>
                      <a:pPr>
                        <a:lnSpc>
                          <a:spcPts val="1200"/>
                        </a:lnSpc>
                        <a:spcAft>
                          <a:spcPts val="0"/>
                        </a:spcAft>
                      </a:pPr>
                      <a:r>
                        <a:rPr lang="nl-NL" sz="1400" dirty="0">
                          <a:effectLst/>
                        </a:rPr>
                        <a:t> </a:t>
                      </a:r>
                      <a:endParaRPr lang="nl-BE" sz="1400" dirty="0">
                        <a:effectLst/>
                        <a:latin typeface="Gill Sans"/>
                        <a:ea typeface="Times New Roman"/>
                        <a:cs typeface="Times New Roman"/>
                      </a:endParaRPr>
                    </a:p>
                  </a:txBody>
                  <a:tcPr marL="44450" marR="44450" marT="0" marB="0"/>
                </a:tc>
                <a:tc>
                  <a:txBody>
                    <a:bodyPr/>
                    <a:lstStyle/>
                    <a:p>
                      <a:pPr algn="ctr">
                        <a:lnSpc>
                          <a:spcPts val="1200"/>
                        </a:lnSpc>
                        <a:spcAft>
                          <a:spcPts val="0"/>
                        </a:spcAft>
                      </a:pPr>
                      <a:r>
                        <a:rPr lang="nl-NL" sz="1400">
                          <a:effectLst/>
                        </a:rPr>
                        <a:t> </a:t>
                      </a:r>
                      <a:endParaRPr lang="nl-BE" sz="1400">
                        <a:effectLst/>
                        <a:latin typeface="Gill Sans"/>
                        <a:ea typeface="Times New Roman"/>
                        <a:cs typeface="Times New Roman"/>
                      </a:endParaRPr>
                    </a:p>
                  </a:txBody>
                  <a:tcPr marL="44450" marR="44450" marT="0" marB="0"/>
                </a:tc>
                <a:tc>
                  <a:txBody>
                    <a:bodyPr/>
                    <a:lstStyle/>
                    <a:p>
                      <a:pPr>
                        <a:lnSpc>
                          <a:spcPts val="1200"/>
                        </a:lnSpc>
                        <a:spcAft>
                          <a:spcPts val="0"/>
                        </a:spcAft>
                      </a:pPr>
                      <a:r>
                        <a:rPr lang="nl-NL" sz="1400">
                          <a:effectLst/>
                        </a:rPr>
                        <a:t> </a:t>
                      </a:r>
                      <a:endParaRPr lang="nl-BE" sz="1400">
                        <a:effectLst/>
                        <a:latin typeface="Gill Sans"/>
                        <a:ea typeface="Times New Roman"/>
                        <a:cs typeface="Times New Roman"/>
                      </a:endParaRPr>
                    </a:p>
                  </a:txBody>
                  <a:tcPr marL="44450" marR="44450" marT="0" marB="0"/>
                </a:tc>
              </a:tr>
              <a:tr h="372747">
                <a:tc>
                  <a:txBody>
                    <a:bodyPr/>
                    <a:lstStyle/>
                    <a:p>
                      <a:pPr marL="342900" lvl="0" indent="-342900">
                        <a:lnSpc>
                          <a:spcPts val="1200"/>
                        </a:lnSpc>
                        <a:spcAft>
                          <a:spcPts val="0"/>
                        </a:spcAft>
                        <a:buFont typeface="Symbol"/>
                        <a:buChar char=""/>
                        <a:tabLst>
                          <a:tab pos="228600" algn="l"/>
                        </a:tabLst>
                      </a:pPr>
                      <a:r>
                        <a:rPr lang="nl-NL" sz="1400" dirty="0">
                          <a:effectLst/>
                        </a:rPr>
                        <a:t>Lay-out, vormgeving, schrijfstijl, presentatie</a:t>
                      </a:r>
                      <a:endParaRPr lang="nl-BE" sz="1400" dirty="0">
                        <a:effectLst/>
                      </a:endParaRPr>
                    </a:p>
                    <a:p>
                      <a:pPr>
                        <a:lnSpc>
                          <a:spcPts val="1200"/>
                        </a:lnSpc>
                        <a:spcAft>
                          <a:spcPts val="0"/>
                        </a:spcAft>
                      </a:pPr>
                      <a:r>
                        <a:rPr lang="nl-NL" sz="1400" dirty="0">
                          <a:effectLst/>
                        </a:rPr>
                        <a:t> </a:t>
                      </a:r>
                      <a:endParaRPr lang="nl-BE" sz="1400" dirty="0">
                        <a:effectLst/>
                        <a:latin typeface="Gill Sans"/>
                        <a:ea typeface="Times New Roman"/>
                        <a:cs typeface="Times New Roman"/>
                      </a:endParaRPr>
                    </a:p>
                  </a:txBody>
                  <a:tcPr marL="44450" marR="44450" marT="0" marB="0"/>
                </a:tc>
                <a:tc>
                  <a:txBody>
                    <a:bodyPr/>
                    <a:lstStyle/>
                    <a:p>
                      <a:pPr algn="ctr">
                        <a:lnSpc>
                          <a:spcPts val="1200"/>
                        </a:lnSpc>
                        <a:spcAft>
                          <a:spcPts val="0"/>
                        </a:spcAft>
                      </a:pPr>
                      <a:r>
                        <a:rPr lang="nl-NL" sz="1400">
                          <a:effectLst/>
                        </a:rPr>
                        <a:t>10</a:t>
                      </a:r>
                      <a:endParaRPr lang="nl-BE" sz="1400">
                        <a:effectLst/>
                        <a:latin typeface="Gill Sans"/>
                        <a:ea typeface="Times New Roman"/>
                        <a:cs typeface="Times New Roman"/>
                      </a:endParaRPr>
                    </a:p>
                  </a:txBody>
                  <a:tcPr marL="44450" marR="44450" marT="0" marB="0"/>
                </a:tc>
                <a:tc>
                  <a:txBody>
                    <a:bodyPr/>
                    <a:lstStyle/>
                    <a:p>
                      <a:pPr>
                        <a:lnSpc>
                          <a:spcPts val="1200"/>
                        </a:lnSpc>
                        <a:spcAft>
                          <a:spcPts val="0"/>
                        </a:spcAft>
                      </a:pPr>
                      <a:r>
                        <a:rPr lang="nl-NL" sz="1400">
                          <a:effectLst/>
                        </a:rPr>
                        <a:t> </a:t>
                      </a:r>
                      <a:endParaRPr lang="nl-BE" sz="1400">
                        <a:effectLst/>
                        <a:latin typeface="Gill Sans"/>
                        <a:ea typeface="Times New Roman"/>
                        <a:cs typeface="Times New Roman"/>
                      </a:endParaRPr>
                    </a:p>
                  </a:txBody>
                  <a:tcPr marL="44450" marR="44450" marT="0" marB="0"/>
                </a:tc>
              </a:tr>
              <a:tr h="559121">
                <a:tc>
                  <a:txBody>
                    <a:bodyPr/>
                    <a:lstStyle/>
                    <a:p>
                      <a:pPr marL="342900" lvl="0" indent="-342900">
                        <a:lnSpc>
                          <a:spcPts val="1200"/>
                        </a:lnSpc>
                        <a:spcAft>
                          <a:spcPts val="0"/>
                        </a:spcAft>
                        <a:buFont typeface="Symbol"/>
                        <a:buChar char=""/>
                        <a:tabLst>
                          <a:tab pos="228600" algn="l"/>
                        </a:tabLst>
                      </a:pPr>
                      <a:r>
                        <a:rPr lang="nl-NL" sz="1400" dirty="0">
                          <a:effectLst/>
                        </a:rPr>
                        <a:t>Logische opbouw, structuurschema, gehanteerde aanpak, rode draad</a:t>
                      </a:r>
                      <a:endParaRPr lang="nl-BE" sz="1400" dirty="0">
                        <a:effectLst/>
                      </a:endParaRPr>
                    </a:p>
                    <a:p>
                      <a:pPr>
                        <a:lnSpc>
                          <a:spcPts val="1200"/>
                        </a:lnSpc>
                        <a:spcAft>
                          <a:spcPts val="0"/>
                        </a:spcAft>
                      </a:pPr>
                      <a:r>
                        <a:rPr lang="nl-NL" sz="1400" dirty="0">
                          <a:effectLst/>
                        </a:rPr>
                        <a:t> </a:t>
                      </a:r>
                      <a:endParaRPr lang="nl-BE" sz="1400" dirty="0">
                        <a:effectLst/>
                        <a:latin typeface="Gill Sans"/>
                        <a:ea typeface="Times New Roman"/>
                        <a:cs typeface="Times New Roman"/>
                      </a:endParaRPr>
                    </a:p>
                  </a:txBody>
                  <a:tcPr marL="44450" marR="44450" marT="0" marB="0"/>
                </a:tc>
                <a:tc>
                  <a:txBody>
                    <a:bodyPr/>
                    <a:lstStyle/>
                    <a:p>
                      <a:pPr algn="ctr">
                        <a:lnSpc>
                          <a:spcPts val="1200"/>
                        </a:lnSpc>
                        <a:spcAft>
                          <a:spcPts val="0"/>
                        </a:spcAft>
                      </a:pPr>
                      <a:r>
                        <a:rPr lang="nl-NL" sz="1400">
                          <a:effectLst/>
                        </a:rPr>
                        <a:t>20</a:t>
                      </a:r>
                      <a:endParaRPr lang="nl-BE" sz="1400">
                        <a:effectLst/>
                        <a:latin typeface="Gill Sans"/>
                        <a:ea typeface="Times New Roman"/>
                        <a:cs typeface="Times New Roman"/>
                      </a:endParaRPr>
                    </a:p>
                  </a:txBody>
                  <a:tcPr marL="44450" marR="44450" marT="0" marB="0"/>
                </a:tc>
                <a:tc>
                  <a:txBody>
                    <a:bodyPr/>
                    <a:lstStyle/>
                    <a:p>
                      <a:pPr>
                        <a:lnSpc>
                          <a:spcPts val="1200"/>
                        </a:lnSpc>
                        <a:spcAft>
                          <a:spcPts val="0"/>
                        </a:spcAft>
                      </a:pPr>
                      <a:r>
                        <a:rPr lang="nl-NL" sz="1400">
                          <a:effectLst/>
                        </a:rPr>
                        <a:t> </a:t>
                      </a:r>
                      <a:endParaRPr lang="nl-BE" sz="1400">
                        <a:effectLst/>
                        <a:latin typeface="Gill Sans"/>
                        <a:ea typeface="Times New Roman"/>
                        <a:cs typeface="Times New Roman"/>
                      </a:endParaRPr>
                    </a:p>
                  </a:txBody>
                  <a:tcPr marL="44450" marR="44450" marT="0" marB="0"/>
                </a:tc>
              </a:tr>
              <a:tr h="745495">
                <a:tc>
                  <a:txBody>
                    <a:bodyPr/>
                    <a:lstStyle/>
                    <a:p>
                      <a:pPr marL="342900" lvl="0" indent="-342900">
                        <a:lnSpc>
                          <a:spcPts val="1200"/>
                        </a:lnSpc>
                        <a:spcAft>
                          <a:spcPts val="0"/>
                        </a:spcAft>
                        <a:buFont typeface="Symbol"/>
                        <a:buChar char=""/>
                        <a:tabLst>
                          <a:tab pos="228600" algn="l"/>
                        </a:tabLst>
                      </a:pPr>
                      <a:r>
                        <a:rPr lang="nl-NL" sz="1400">
                          <a:effectLst/>
                        </a:rPr>
                        <a:t>Geïntegreerde verwerking van de opgedane kennis en vaardigheden tijdens de opleiding, geraadpleegde boeken/tijdschriften/literatuur ...</a:t>
                      </a:r>
                      <a:endParaRPr lang="nl-BE" sz="1400">
                        <a:effectLst/>
                      </a:endParaRPr>
                    </a:p>
                    <a:p>
                      <a:pPr>
                        <a:lnSpc>
                          <a:spcPts val="1200"/>
                        </a:lnSpc>
                        <a:spcAft>
                          <a:spcPts val="0"/>
                        </a:spcAft>
                      </a:pPr>
                      <a:r>
                        <a:rPr lang="nl-NL" sz="1400">
                          <a:effectLst/>
                        </a:rPr>
                        <a:t> </a:t>
                      </a:r>
                      <a:endParaRPr lang="nl-BE" sz="1400">
                        <a:effectLst/>
                        <a:latin typeface="Gill Sans"/>
                        <a:ea typeface="Times New Roman"/>
                        <a:cs typeface="Times New Roman"/>
                      </a:endParaRPr>
                    </a:p>
                  </a:txBody>
                  <a:tcPr marL="44450" marR="44450" marT="0" marB="0"/>
                </a:tc>
                <a:tc>
                  <a:txBody>
                    <a:bodyPr/>
                    <a:lstStyle/>
                    <a:p>
                      <a:pPr algn="ctr">
                        <a:lnSpc>
                          <a:spcPts val="1200"/>
                        </a:lnSpc>
                        <a:spcAft>
                          <a:spcPts val="0"/>
                        </a:spcAft>
                      </a:pPr>
                      <a:r>
                        <a:rPr lang="nl-NL" sz="1400" dirty="0">
                          <a:effectLst/>
                        </a:rPr>
                        <a:t>30</a:t>
                      </a:r>
                      <a:endParaRPr lang="nl-BE" sz="1400" dirty="0">
                        <a:effectLst/>
                        <a:latin typeface="Gill Sans"/>
                        <a:ea typeface="Times New Roman"/>
                        <a:cs typeface="Times New Roman"/>
                      </a:endParaRPr>
                    </a:p>
                  </a:txBody>
                  <a:tcPr marL="44450" marR="44450" marT="0" marB="0"/>
                </a:tc>
                <a:tc>
                  <a:txBody>
                    <a:bodyPr/>
                    <a:lstStyle/>
                    <a:p>
                      <a:pPr>
                        <a:lnSpc>
                          <a:spcPts val="1200"/>
                        </a:lnSpc>
                        <a:spcAft>
                          <a:spcPts val="0"/>
                        </a:spcAft>
                      </a:pPr>
                      <a:r>
                        <a:rPr lang="nl-NL" sz="1400" dirty="0">
                          <a:effectLst/>
                        </a:rPr>
                        <a:t> </a:t>
                      </a:r>
                      <a:endParaRPr lang="nl-BE" sz="1400" dirty="0">
                        <a:effectLst/>
                        <a:latin typeface="Gill Sans"/>
                        <a:ea typeface="Times New Roman"/>
                        <a:cs typeface="Times New Roman"/>
                      </a:endParaRPr>
                    </a:p>
                  </a:txBody>
                  <a:tcPr marL="44450" marR="44450" marT="0" marB="0"/>
                </a:tc>
              </a:tr>
              <a:tr h="745495">
                <a:tc>
                  <a:txBody>
                    <a:bodyPr/>
                    <a:lstStyle/>
                    <a:p>
                      <a:pPr marL="342900" lvl="0" indent="-342900">
                        <a:lnSpc>
                          <a:spcPts val="1200"/>
                        </a:lnSpc>
                        <a:spcAft>
                          <a:spcPts val="0"/>
                        </a:spcAft>
                        <a:buFont typeface="Symbol"/>
                        <a:buChar char=""/>
                        <a:tabLst>
                          <a:tab pos="228600" algn="l"/>
                        </a:tabLst>
                      </a:pPr>
                      <a:r>
                        <a:rPr lang="nl-NL" sz="1400">
                          <a:effectLst/>
                        </a:rPr>
                        <a:t>Originaliteit, waarde en kwaliteit van de gepresenteerde inhoud, eindconclusie, persoonlijke visie, correctheid van de weergegeven inhoud;</a:t>
                      </a:r>
                      <a:endParaRPr lang="nl-BE" sz="1400">
                        <a:effectLst/>
                      </a:endParaRPr>
                    </a:p>
                    <a:p>
                      <a:pPr>
                        <a:lnSpc>
                          <a:spcPts val="1200"/>
                        </a:lnSpc>
                        <a:spcAft>
                          <a:spcPts val="0"/>
                        </a:spcAft>
                      </a:pPr>
                      <a:r>
                        <a:rPr lang="nl-NL" sz="1400">
                          <a:effectLst/>
                        </a:rPr>
                        <a:t> </a:t>
                      </a:r>
                      <a:endParaRPr lang="nl-BE" sz="1400">
                        <a:effectLst/>
                        <a:latin typeface="Gill Sans"/>
                        <a:ea typeface="Times New Roman"/>
                        <a:cs typeface="Times New Roman"/>
                      </a:endParaRPr>
                    </a:p>
                  </a:txBody>
                  <a:tcPr marL="44450" marR="44450" marT="0" marB="0"/>
                </a:tc>
                <a:tc>
                  <a:txBody>
                    <a:bodyPr/>
                    <a:lstStyle/>
                    <a:p>
                      <a:pPr algn="ctr">
                        <a:lnSpc>
                          <a:spcPts val="1200"/>
                        </a:lnSpc>
                        <a:spcAft>
                          <a:spcPts val="0"/>
                        </a:spcAft>
                      </a:pPr>
                      <a:r>
                        <a:rPr lang="nl-NL" sz="1400" dirty="0">
                          <a:effectLst/>
                        </a:rPr>
                        <a:t>40</a:t>
                      </a:r>
                      <a:endParaRPr lang="nl-BE" sz="1400" dirty="0">
                        <a:effectLst/>
                        <a:latin typeface="Gill Sans"/>
                        <a:ea typeface="Times New Roman"/>
                        <a:cs typeface="Times New Roman"/>
                      </a:endParaRPr>
                    </a:p>
                  </a:txBody>
                  <a:tcPr marL="44450" marR="44450" marT="0" marB="0"/>
                </a:tc>
                <a:tc>
                  <a:txBody>
                    <a:bodyPr/>
                    <a:lstStyle/>
                    <a:p>
                      <a:pPr>
                        <a:lnSpc>
                          <a:spcPts val="1200"/>
                        </a:lnSpc>
                        <a:spcAft>
                          <a:spcPts val="0"/>
                        </a:spcAft>
                      </a:pPr>
                      <a:r>
                        <a:rPr lang="nl-NL" sz="1400" dirty="0">
                          <a:effectLst/>
                        </a:rPr>
                        <a:t> </a:t>
                      </a:r>
                      <a:endParaRPr lang="nl-BE" sz="1400" dirty="0">
                        <a:effectLst/>
                        <a:latin typeface="Gill Sans"/>
                        <a:ea typeface="Times New Roman"/>
                        <a:cs typeface="Times New Roman"/>
                      </a:endParaRPr>
                    </a:p>
                  </a:txBody>
                  <a:tcPr marL="44450" marR="44450" marT="0" marB="0"/>
                </a:tc>
              </a:tr>
              <a:tr h="186374">
                <a:tc>
                  <a:txBody>
                    <a:bodyPr/>
                    <a:lstStyle/>
                    <a:p>
                      <a:pPr>
                        <a:lnSpc>
                          <a:spcPts val="1200"/>
                        </a:lnSpc>
                        <a:spcAft>
                          <a:spcPts val="0"/>
                        </a:spcAft>
                      </a:pPr>
                      <a:r>
                        <a:rPr lang="nl-NL" sz="1400">
                          <a:effectLst/>
                        </a:rPr>
                        <a:t> </a:t>
                      </a:r>
                      <a:endParaRPr lang="nl-BE" sz="1400">
                        <a:effectLst/>
                        <a:latin typeface="Gill Sans"/>
                        <a:ea typeface="Times New Roman"/>
                        <a:cs typeface="Times New Roman"/>
                      </a:endParaRPr>
                    </a:p>
                  </a:txBody>
                  <a:tcPr marL="44450" marR="44450" marT="0" marB="0"/>
                </a:tc>
                <a:tc>
                  <a:txBody>
                    <a:bodyPr/>
                    <a:lstStyle/>
                    <a:p>
                      <a:pPr algn="ctr">
                        <a:lnSpc>
                          <a:spcPts val="1200"/>
                        </a:lnSpc>
                        <a:spcAft>
                          <a:spcPts val="0"/>
                        </a:spcAft>
                      </a:pPr>
                      <a:r>
                        <a:rPr lang="nl-NL" sz="1400" dirty="0">
                          <a:effectLst/>
                        </a:rPr>
                        <a:t> </a:t>
                      </a:r>
                      <a:endParaRPr lang="nl-BE" sz="1400" dirty="0">
                        <a:effectLst/>
                        <a:latin typeface="Gill Sans"/>
                        <a:ea typeface="Times New Roman"/>
                        <a:cs typeface="Times New Roman"/>
                      </a:endParaRPr>
                    </a:p>
                  </a:txBody>
                  <a:tcPr marL="44450" marR="44450" marT="0" marB="0"/>
                </a:tc>
                <a:tc>
                  <a:txBody>
                    <a:bodyPr/>
                    <a:lstStyle/>
                    <a:p>
                      <a:pPr>
                        <a:lnSpc>
                          <a:spcPts val="1200"/>
                        </a:lnSpc>
                        <a:spcAft>
                          <a:spcPts val="0"/>
                        </a:spcAft>
                      </a:pPr>
                      <a:r>
                        <a:rPr lang="nl-NL" sz="1400">
                          <a:effectLst/>
                        </a:rPr>
                        <a:t> </a:t>
                      </a:r>
                      <a:endParaRPr lang="nl-BE" sz="1400">
                        <a:effectLst/>
                        <a:latin typeface="Gill Sans"/>
                        <a:ea typeface="Times New Roman"/>
                        <a:cs typeface="Times New Roman"/>
                      </a:endParaRPr>
                    </a:p>
                  </a:txBody>
                  <a:tcPr marL="44450" marR="44450" marT="0" marB="0"/>
                </a:tc>
              </a:tr>
              <a:tr h="186374">
                <a:tc>
                  <a:txBody>
                    <a:bodyPr/>
                    <a:lstStyle/>
                    <a:p>
                      <a:pPr>
                        <a:lnSpc>
                          <a:spcPts val="1200"/>
                        </a:lnSpc>
                        <a:spcAft>
                          <a:spcPts val="0"/>
                        </a:spcAft>
                      </a:pPr>
                      <a:r>
                        <a:rPr lang="nl-NL" sz="1400" dirty="0">
                          <a:effectLst/>
                        </a:rPr>
                        <a:t>Eindscore</a:t>
                      </a:r>
                      <a:endParaRPr lang="nl-BE" sz="1400" dirty="0">
                        <a:effectLst/>
                        <a:latin typeface="Gill Sans"/>
                        <a:ea typeface="Times New Roman"/>
                        <a:cs typeface="Times New Roman"/>
                      </a:endParaRPr>
                    </a:p>
                  </a:txBody>
                  <a:tcPr marL="44450" marR="44450" marT="0" marB="0"/>
                </a:tc>
                <a:tc>
                  <a:txBody>
                    <a:bodyPr/>
                    <a:lstStyle/>
                    <a:p>
                      <a:pPr algn="ctr">
                        <a:lnSpc>
                          <a:spcPts val="1200"/>
                        </a:lnSpc>
                        <a:spcAft>
                          <a:spcPts val="0"/>
                        </a:spcAft>
                      </a:pPr>
                      <a:r>
                        <a:rPr lang="nl-NL" sz="1400" dirty="0">
                          <a:effectLst/>
                        </a:rPr>
                        <a:t>100</a:t>
                      </a:r>
                      <a:endParaRPr lang="nl-BE" sz="1400" dirty="0">
                        <a:effectLst/>
                        <a:latin typeface="Gill Sans"/>
                        <a:ea typeface="Times New Roman"/>
                        <a:cs typeface="Times New Roman"/>
                      </a:endParaRPr>
                    </a:p>
                  </a:txBody>
                  <a:tcPr marL="44450" marR="44450" marT="0" marB="0"/>
                </a:tc>
                <a:tc>
                  <a:txBody>
                    <a:bodyPr/>
                    <a:lstStyle/>
                    <a:p>
                      <a:pPr>
                        <a:lnSpc>
                          <a:spcPts val="1200"/>
                        </a:lnSpc>
                        <a:spcAft>
                          <a:spcPts val="0"/>
                        </a:spcAft>
                      </a:pPr>
                      <a:r>
                        <a:rPr lang="nl-NL" sz="1400" dirty="0">
                          <a:effectLst/>
                        </a:rPr>
                        <a:t> </a:t>
                      </a:r>
                      <a:endParaRPr lang="nl-BE" sz="1400" dirty="0">
                        <a:effectLst/>
                        <a:latin typeface="Gill Sans"/>
                        <a:ea typeface="Times New Roman"/>
                        <a:cs typeface="Times New Roman"/>
                      </a:endParaRPr>
                    </a:p>
                  </a:txBody>
                  <a:tcPr marL="44450" marR="44450" marT="0" marB="0"/>
                </a:tc>
              </a:tr>
            </a:tbl>
          </a:graphicData>
        </a:graphic>
      </p:graphicFrame>
      <p:sp>
        <p:nvSpPr>
          <p:cNvPr id="6" name="Rectangle 2"/>
          <p:cNvSpPr txBox="1">
            <a:spLocks/>
          </p:cNvSpPr>
          <p:nvPr/>
        </p:nvSpPr>
        <p:spPr>
          <a:xfrm>
            <a:off x="363654" y="1520788"/>
            <a:ext cx="8399488" cy="504056"/>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lang="en-US" sz="1200" kern="1200" smtClean="0">
                <a:solidFill>
                  <a:schemeClr val="tx1"/>
                </a:solidFill>
                <a:latin typeface="+mn-lt"/>
                <a:ea typeface="+mn-ea"/>
                <a:cs typeface="+mn-cs"/>
              </a:defRPr>
            </a:lvl9pPr>
          </a:lstStyle>
          <a:p>
            <a:pPr lvl="0"/>
            <a:r>
              <a:rPr lang="nl-NL" sz="1600" dirty="0" smtClean="0"/>
              <a:t>De beoordeling van </a:t>
            </a:r>
            <a:r>
              <a:rPr lang="nl-NL" sz="1600" dirty="0"/>
              <a:t>iedere paper gebeurt aan de hand van volgende criteria </a:t>
            </a:r>
            <a:r>
              <a:rPr lang="nl-NL" sz="1600" dirty="0" smtClean="0"/>
              <a:t>:</a:t>
            </a:r>
            <a:endParaRPr lang="nl-BE" sz="1600" dirty="0"/>
          </a:p>
        </p:txBody>
      </p:sp>
    </p:spTree>
    <p:extLst>
      <p:ext uri="{BB962C8B-B14F-4D97-AF65-F5344CB8AC3E}">
        <p14:creationId xmlns:p14="http://schemas.microsoft.com/office/powerpoint/2010/main" val="30370198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nl-NL" sz="3200" kern="1200" dirty="0" smtClean="0">
                <a:solidFill>
                  <a:schemeClr val="tx2"/>
                </a:solidFill>
                <a:latin typeface="+mj-lt"/>
                <a:ea typeface="+mj-ea"/>
                <a:cs typeface="+mj-cs"/>
              </a:rPr>
              <a:t>Meer informatie</a:t>
            </a:r>
            <a:endParaRPr lang="nl-NL"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91264" cy="4946104"/>
          </a:xfrm>
        </p:spPr>
        <p:txBody>
          <a:bodyPr>
            <a:normAutofit/>
          </a:bodyPr>
          <a:lstStyle/>
          <a:p>
            <a:r>
              <a:rPr lang="nl-BE" sz="1600" dirty="0" smtClean="0"/>
              <a:t>Inschrijvingsformulieren </a:t>
            </a:r>
            <a:r>
              <a:rPr lang="nl-BE" sz="1600" dirty="0"/>
              <a:t>afgegeven </a:t>
            </a:r>
            <a:r>
              <a:rPr lang="nl-BE" sz="1600" dirty="0" smtClean="0"/>
              <a:t>?</a:t>
            </a:r>
          </a:p>
          <a:p>
            <a:r>
              <a:rPr lang="nl-BE" sz="1600" dirty="0" smtClean="0"/>
              <a:t>Planning verdiepingsmodules</a:t>
            </a:r>
            <a:endParaRPr lang="nl-BE" sz="1300" dirty="0" smtClean="0"/>
          </a:p>
          <a:p>
            <a:r>
              <a:rPr lang="nl-BE" sz="1600" dirty="0" smtClean="0"/>
              <a:t>Tekenen aanwezigheidslijst</a:t>
            </a:r>
          </a:p>
          <a:p>
            <a:r>
              <a:rPr lang="nl-BE" sz="1600" dirty="0" smtClean="0"/>
              <a:t>Parkeren</a:t>
            </a:r>
          </a:p>
          <a:p>
            <a:r>
              <a:rPr lang="nl-BE" sz="1600" dirty="0" smtClean="0"/>
              <a:t>Koffiepauze</a:t>
            </a:r>
          </a:p>
          <a:p>
            <a:r>
              <a:rPr lang="nl-BE" sz="1600" dirty="0" smtClean="0"/>
              <a:t>Contactpersonen </a:t>
            </a:r>
            <a:endParaRPr lang="nl-BE" sz="1600" dirty="0"/>
          </a:p>
          <a:p>
            <a:pPr lvl="1">
              <a:lnSpc>
                <a:spcPct val="80000"/>
              </a:lnSpc>
            </a:pPr>
            <a:r>
              <a:rPr lang="nl-BE" sz="1600" dirty="0" smtClean="0">
                <a:solidFill>
                  <a:schemeClr val="tx1"/>
                </a:solidFill>
              </a:rPr>
              <a:t>Team </a:t>
            </a:r>
            <a:r>
              <a:rPr lang="nl-BE" sz="1600" dirty="0">
                <a:solidFill>
                  <a:schemeClr val="tx1"/>
                </a:solidFill>
              </a:rPr>
              <a:t>Ontwikkeling &amp; Opleiding </a:t>
            </a:r>
            <a:r>
              <a:rPr lang="nl-BE" sz="1600" dirty="0" err="1" smtClean="0">
                <a:solidFill>
                  <a:schemeClr val="tx1"/>
                </a:solidFill>
              </a:rPr>
              <a:t>Jessa</a:t>
            </a:r>
            <a:r>
              <a:rPr lang="nl-BE" sz="1600" dirty="0" smtClean="0">
                <a:solidFill>
                  <a:schemeClr val="tx1"/>
                </a:solidFill>
              </a:rPr>
              <a:t> ziekenhuis </a:t>
            </a:r>
            <a:r>
              <a:rPr lang="nl-BE" sz="1600" dirty="0">
                <a:solidFill>
                  <a:schemeClr val="tx1"/>
                </a:solidFill>
              </a:rPr>
              <a:t>: Véronique Clijsters (stafmedewerker) </a:t>
            </a:r>
          </a:p>
          <a:p>
            <a:pPr lvl="1">
              <a:lnSpc>
                <a:spcPct val="80000"/>
              </a:lnSpc>
            </a:pPr>
            <a:r>
              <a:rPr lang="nl-BE" sz="1600" dirty="0">
                <a:solidFill>
                  <a:schemeClr val="tx1"/>
                </a:solidFill>
              </a:rPr>
              <a:t>Dienst </a:t>
            </a:r>
            <a:r>
              <a:rPr lang="nl-BE" sz="1600" dirty="0" smtClean="0">
                <a:solidFill>
                  <a:schemeClr val="tx1"/>
                </a:solidFill>
              </a:rPr>
              <a:t>HRM </a:t>
            </a:r>
            <a:r>
              <a:rPr lang="nl-BE" sz="1600" dirty="0">
                <a:solidFill>
                  <a:schemeClr val="tx1"/>
                </a:solidFill>
              </a:rPr>
              <a:t>ZOL : Sylvain Haekens  ( organisatieadviseur )</a:t>
            </a:r>
            <a:endParaRPr lang="nl-NL" sz="1600" dirty="0">
              <a:solidFill>
                <a:schemeClr val="tx1"/>
              </a:solidFill>
            </a:endParaRPr>
          </a:p>
          <a:p>
            <a:endParaRPr lang="nl-NL"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nl-NL" dirty="0" smtClean="0"/>
              <a:t>Erkenning FANC</a:t>
            </a:r>
            <a:endParaRPr lang="nl-NL"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hthoek 2"/>
          <p:cNvSpPr/>
          <p:nvPr/>
        </p:nvSpPr>
        <p:spPr>
          <a:xfrm>
            <a:off x="755576" y="1303015"/>
            <a:ext cx="7560840" cy="5078313"/>
          </a:xfrm>
          <a:prstGeom prst="rect">
            <a:avLst/>
          </a:prstGeom>
        </p:spPr>
        <p:txBody>
          <a:bodyPr wrap="square">
            <a:spAutoFit/>
          </a:bodyPr>
          <a:lstStyle/>
          <a:p>
            <a:r>
              <a:rPr lang="nl-BE" dirty="0" smtClean="0"/>
              <a:t>VERKLARING</a:t>
            </a:r>
          </a:p>
          <a:p>
            <a:endParaRPr lang="nl-BE" dirty="0"/>
          </a:p>
          <a:p>
            <a:r>
              <a:rPr lang="nl-NL" dirty="0"/>
              <a:t>De </a:t>
            </a:r>
            <a:r>
              <a:rPr lang="nl-NL" dirty="0" smtClean="0"/>
              <a:t>postacademische </a:t>
            </a:r>
            <a:r>
              <a:rPr lang="nl-NL" dirty="0"/>
              <a:t>vormingscursus “Opleiding stralingsprotectie” - een</a:t>
            </a:r>
          </a:p>
          <a:p>
            <a:r>
              <a:rPr lang="nl-NL" dirty="0"/>
              <a:t>basisopleiding stralingsbescherming - stralingsbescherming in de nucleaire</a:t>
            </a:r>
          </a:p>
          <a:p>
            <a:r>
              <a:rPr lang="nl-NL" dirty="0"/>
              <a:t>geneeskunde (10 uur) en radiotherapie (10 uur) gedoceerd in het academiejaar</a:t>
            </a:r>
          </a:p>
          <a:p>
            <a:r>
              <a:rPr lang="nl-NL" dirty="0"/>
              <a:t>2014-2015 door het Vormingscentrum Ziekenhuis Oost-Limburg (ZOL), wordt </a:t>
            </a:r>
            <a:r>
              <a:rPr lang="nl-NL" dirty="0" smtClean="0"/>
              <a:t>door het </a:t>
            </a:r>
            <a:r>
              <a:rPr lang="nl-NL" dirty="0"/>
              <a:t>Federaal Agentschap voor Nucleaire Controle beschouwd* als een opleiding in </a:t>
            </a:r>
            <a:r>
              <a:rPr lang="nl-NL" dirty="0" smtClean="0"/>
              <a:t>de zin </a:t>
            </a:r>
            <a:r>
              <a:rPr lang="nl-NL" dirty="0"/>
              <a:t>van artikel 53.2. van het Koninklijk Besluit van 20 juli 2001, gewijzigd </a:t>
            </a:r>
            <a:r>
              <a:rPr lang="nl-NL" dirty="0" smtClean="0"/>
              <a:t>bij Koninklijk </a:t>
            </a:r>
            <a:r>
              <a:rPr lang="nl-NL" dirty="0"/>
              <a:t>Besluit van 17 mei 2007 houdende algemeen reglement op </a:t>
            </a:r>
            <a:r>
              <a:rPr lang="nl-NL" dirty="0" smtClean="0"/>
              <a:t>de bescherming </a:t>
            </a:r>
            <a:r>
              <a:rPr lang="nl-NL" dirty="0"/>
              <a:t>van de bevolking, van de werknemers en het leefmilieu tegen </a:t>
            </a:r>
            <a:r>
              <a:rPr lang="nl-NL" dirty="0" smtClean="0"/>
              <a:t>de gevaren </a:t>
            </a:r>
            <a:r>
              <a:rPr lang="nl-NL" dirty="0"/>
              <a:t>van </a:t>
            </a:r>
            <a:r>
              <a:rPr lang="nl-NL" dirty="0" err="1"/>
              <a:t>loniserende</a:t>
            </a:r>
            <a:r>
              <a:rPr lang="nl-NL" dirty="0"/>
              <a:t> stralingen, voor de domeinen radiologie, </a:t>
            </a:r>
            <a:r>
              <a:rPr lang="nl-NL" dirty="0" err="1"/>
              <a:t>radïotherapie</a:t>
            </a:r>
            <a:r>
              <a:rPr lang="nl-NL" dirty="0"/>
              <a:t> </a:t>
            </a:r>
            <a:r>
              <a:rPr lang="nl-NL" dirty="0" smtClean="0"/>
              <a:t>en </a:t>
            </a:r>
            <a:r>
              <a:rPr lang="nl-BE" dirty="0" smtClean="0"/>
              <a:t>nucleaire geneeskunde</a:t>
            </a:r>
          </a:p>
          <a:p>
            <a:endParaRPr lang="nl-BE" dirty="0"/>
          </a:p>
          <a:p>
            <a:r>
              <a:rPr lang="nl-BE" dirty="0"/>
              <a:t>Datum: 15 juli </a:t>
            </a:r>
            <a:r>
              <a:rPr lang="nl-BE" dirty="0" smtClean="0"/>
              <a:t>2014</a:t>
            </a:r>
          </a:p>
          <a:p>
            <a:endParaRPr lang="nl-BE" dirty="0"/>
          </a:p>
          <a:p>
            <a:r>
              <a:rPr lang="nl-BE" dirty="0"/>
              <a:t>An FREMOUT</a:t>
            </a:r>
          </a:p>
          <a:p>
            <a:r>
              <a:rPr lang="nl-NL" dirty="0"/>
              <a:t>Diensthoofd Bescherming van de Gezondheid</a:t>
            </a:r>
          </a:p>
          <a:p>
            <a:r>
              <a:rPr lang="nl-BE" dirty="0"/>
              <a:t>Departement Gezondheid en </a:t>
            </a:r>
            <a:r>
              <a:rPr lang="nl-BE" dirty="0" smtClean="0"/>
              <a:t>Leefmilieu</a:t>
            </a:r>
            <a:endParaRPr lang="nl-BE"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nl-NL" dirty="0" smtClean="0"/>
              <a:t>Programma basisopleiding 50h</a:t>
            </a:r>
            <a:endParaRPr lang="nl-NL"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a:bodyPr>
          <a:lstStyle/>
          <a:p>
            <a:r>
              <a:rPr lang="nl-BE" sz="2000" dirty="0"/>
              <a:t>Fysische grondslagen radioprotectie : 3</a:t>
            </a:r>
            <a:r>
              <a:rPr lang="nl-BE" sz="2000" dirty="0" smtClean="0"/>
              <a:t>h</a:t>
            </a:r>
            <a:endParaRPr lang="nl-BE" sz="2000" dirty="0"/>
          </a:p>
          <a:p>
            <a:r>
              <a:rPr lang="nl-BE" sz="2000" dirty="0"/>
              <a:t>Wetgeving : </a:t>
            </a:r>
            <a:r>
              <a:rPr lang="nl-BE" sz="2000" dirty="0" smtClean="0"/>
              <a:t>4h</a:t>
            </a:r>
            <a:endParaRPr lang="nl-BE" sz="2000" dirty="0"/>
          </a:p>
          <a:p>
            <a:r>
              <a:rPr lang="nl-BE" sz="2000" dirty="0"/>
              <a:t>Medische gevolgen : </a:t>
            </a:r>
            <a:r>
              <a:rPr lang="nl-BE" sz="2000" dirty="0" smtClean="0"/>
              <a:t>6h  (3h </a:t>
            </a:r>
            <a:r>
              <a:rPr lang="nl-BE" sz="2000" dirty="0"/>
              <a:t>zelfstudie )</a:t>
            </a:r>
          </a:p>
          <a:p>
            <a:r>
              <a:rPr lang="nl-BE" sz="2000" dirty="0"/>
              <a:t>Aangewende technieken : </a:t>
            </a:r>
            <a:r>
              <a:rPr lang="nl-BE" sz="2000" dirty="0" smtClean="0"/>
              <a:t>15h  (6h </a:t>
            </a:r>
            <a:r>
              <a:rPr lang="nl-BE" sz="2000" dirty="0"/>
              <a:t>zelfstudie )</a:t>
            </a:r>
          </a:p>
          <a:p>
            <a:r>
              <a:rPr lang="nl-BE" sz="2000" dirty="0"/>
              <a:t>Kwaliteitsborgingsprogramma’s : </a:t>
            </a:r>
            <a:r>
              <a:rPr lang="nl-BE" sz="2000" dirty="0" smtClean="0"/>
              <a:t>8h </a:t>
            </a:r>
            <a:r>
              <a:rPr lang="nl-BE" sz="2000" dirty="0"/>
              <a:t>( </a:t>
            </a:r>
            <a:r>
              <a:rPr lang="nl-BE" sz="2000" dirty="0" smtClean="0"/>
              <a:t>5h </a:t>
            </a:r>
            <a:r>
              <a:rPr lang="nl-BE" sz="2000" dirty="0"/>
              <a:t>zelfstudie )</a:t>
            </a:r>
          </a:p>
          <a:p>
            <a:r>
              <a:rPr lang="nl-BE" sz="2000" dirty="0" err="1"/>
              <a:t>Stagedossier</a:t>
            </a:r>
            <a:r>
              <a:rPr lang="nl-BE" sz="2000" dirty="0"/>
              <a:t> : </a:t>
            </a:r>
            <a:r>
              <a:rPr lang="nl-BE" sz="2000" dirty="0" smtClean="0"/>
              <a:t>14h</a:t>
            </a:r>
            <a:endParaRPr lang="nl-BE" sz="2000" dirty="0"/>
          </a:p>
          <a:p>
            <a:endParaRPr lang="nl-BE" sz="2000" dirty="0"/>
          </a:p>
          <a:p>
            <a:r>
              <a:rPr lang="nl-BE" sz="2000" dirty="0"/>
              <a:t>Totaal : </a:t>
            </a:r>
          </a:p>
          <a:p>
            <a:pPr lvl="1">
              <a:buFontTx/>
              <a:buChar char="•"/>
            </a:pPr>
            <a:r>
              <a:rPr lang="nl-BE" sz="2000" dirty="0" smtClean="0">
                <a:solidFill>
                  <a:schemeClr val="tx1"/>
                </a:solidFill>
              </a:rPr>
              <a:t>22h </a:t>
            </a:r>
            <a:r>
              <a:rPr lang="nl-BE" sz="2000" dirty="0">
                <a:solidFill>
                  <a:schemeClr val="tx1"/>
                </a:solidFill>
              </a:rPr>
              <a:t>hoorcollege</a:t>
            </a:r>
          </a:p>
          <a:p>
            <a:pPr lvl="1">
              <a:buFontTx/>
              <a:buChar char="•"/>
            </a:pPr>
            <a:r>
              <a:rPr lang="nl-BE" sz="2000" dirty="0" smtClean="0">
                <a:solidFill>
                  <a:schemeClr val="tx1"/>
                </a:solidFill>
              </a:rPr>
              <a:t>14h </a:t>
            </a:r>
            <a:r>
              <a:rPr lang="nl-BE" sz="2000" dirty="0">
                <a:solidFill>
                  <a:schemeClr val="tx1"/>
                </a:solidFill>
              </a:rPr>
              <a:t>zelfstudie</a:t>
            </a:r>
          </a:p>
          <a:p>
            <a:pPr lvl="1">
              <a:buFontTx/>
              <a:buChar char="•"/>
            </a:pPr>
            <a:r>
              <a:rPr lang="nl-BE" sz="2000" dirty="0" smtClean="0">
                <a:solidFill>
                  <a:schemeClr val="tx1"/>
                </a:solidFill>
              </a:rPr>
              <a:t>14h </a:t>
            </a:r>
            <a:r>
              <a:rPr lang="nl-BE" sz="2000" dirty="0">
                <a:solidFill>
                  <a:schemeClr val="tx1"/>
                </a:solidFill>
              </a:rPr>
              <a:t>practicum ( </a:t>
            </a:r>
            <a:r>
              <a:rPr lang="nl-BE" sz="2000" dirty="0" err="1">
                <a:solidFill>
                  <a:schemeClr val="tx1"/>
                </a:solidFill>
              </a:rPr>
              <a:t>stagedossier</a:t>
            </a:r>
            <a:r>
              <a:rPr lang="nl-BE" sz="2000" dirty="0">
                <a:solidFill>
                  <a:schemeClr val="tx1"/>
                </a:solidFill>
              </a:rPr>
              <a:t> )</a:t>
            </a:r>
          </a:p>
          <a:p>
            <a:endParaRPr lang="nl-BE" sz="2000" dirty="0"/>
          </a:p>
          <a:p>
            <a:r>
              <a:rPr lang="nl-BE" sz="2000" dirty="0"/>
              <a:t>Verdiepingsmodule radiotherapie / nucleaire geneeskunde : </a:t>
            </a:r>
            <a:r>
              <a:rPr lang="nl-BE" sz="2000" dirty="0" smtClean="0"/>
              <a:t>10h </a:t>
            </a:r>
            <a:endParaRPr lang="nl-BE" sz="2000" dirty="0"/>
          </a:p>
          <a:p>
            <a:endParaRPr lang="nl-NL"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
          <p:cNvSpPr>
            <a:spLocks noGrp="1"/>
          </p:cNvSpPr>
          <p:nvPr>
            <p:ph type="title"/>
          </p:nvPr>
        </p:nvSpPr>
        <p:spPr>
          <a:xfrm>
            <a:off x="457200" y="152400"/>
            <a:ext cx="8229600" cy="990600"/>
          </a:xfrm>
        </p:spPr>
        <p:txBody>
          <a:bodyPr/>
          <a:lstStyle/>
          <a:p>
            <a:r>
              <a:rPr lang="nl-NL" dirty="0" smtClean="0"/>
              <a:t>Programma basisopleiding 50h</a:t>
            </a:r>
            <a:endParaRPr lang="nl-NL"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340768"/>
            <a:ext cx="8496944" cy="53285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Programma basisopleiding 50h</a:t>
            </a:r>
            <a:endParaRPr lang="nl-BE"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268760"/>
            <a:ext cx="7835194" cy="45311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16254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nl-NL" dirty="0" smtClean="0"/>
              <a:t>Presentaties / cursusteksten / vragen</a:t>
            </a:r>
            <a:endParaRPr lang="nl-NL"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a:bodyPr>
          <a:lstStyle/>
          <a:p>
            <a:endParaRPr lang="nl-BE" sz="1800" dirty="0"/>
          </a:p>
          <a:p>
            <a:r>
              <a:rPr lang="nl-BE" sz="2000" dirty="0" smtClean="0"/>
              <a:t>1 week op voorhand zal het materiaal ter beschikking gesteld worden op de ZOL website : </a:t>
            </a:r>
            <a:r>
              <a:rPr lang="nl-NL" sz="2000" smtClean="0"/>
              <a:t>http</a:t>
            </a:r>
            <a:r>
              <a:rPr lang="nl-NL" sz="2000" dirty="0"/>
              <a:t>://www.zol.be/internet/zorgverleners/opleidingsaanbod.aspx</a:t>
            </a:r>
          </a:p>
        </p:txBody>
      </p:sp>
    </p:spTree>
    <p:extLst>
      <p:ext uri="{BB962C8B-B14F-4D97-AF65-F5344CB8AC3E}">
        <p14:creationId xmlns:p14="http://schemas.microsoft.com/office/powerpoint/2010/main" val="36282758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nl-NL" dirty="0" smtClean="0"/>
              <a:t>Evaluatie basisopleiding</a:t>
            </a:r>
            <a:endParaRPr lang="nl-NL"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a:bodyPr>
          <a:lstStyle/>
          <a:p>
            <a:r>
              <a:rPr lang="nl-BE" sz="1800" dirty="0"/>
              <a:t>Eindterm : Per module (5) : twintigtal meerkeuzevragen</a:t>
            </a:r>
          </a:p>
          <a:p>
            <a:r>
              <a:rPr lang="nl-BE" sz="1800" dirty="0" smtClean="0"/>
              <a:t>‘Examen’ </a:t>
            </a:r>
            <a:r>
              <a:rPr lang="nl-BE" sz="1800" dirty="0"/>
              <a:t>is een selectie uit deze vragen ( score : +1, 0, - 0.5 )</a:t>
            </a:r>
          </a:p>
          <a:p>
            <a:r>
              <a:rPr lang="nl-BE" sz="1800" dirty="0"/>
              <a:t>Puntenverdeling : Totaalscore op 100</a:t>
            </a:r>
          </a:p>
          <a:p>
            <a:pPr lvl="1">
              <a:buFontTx/>
              <a:buChar char="•"/>
            </a:pPr>
            <a:r>
              <a:rPr lang="nl-BE" sz="1600" dirty="0" smtClean="0">
                <a:solidFill>
                  <a:schemeClr val="tx1"/>
                </a:solidFill>
              </a:rPr>
              <a:t>Module A : Fysische </a:t>
            </a:r>
            <a:r>
              <a:rPr lang="nl-BE" sz="1600" dirty="0">
                <a:solidFill>
                  <a:schemeClr val="tx1"/>
                </a:solidFill>
              </a:rPr>
              <a:t>grondslagen radioprotectie : 15</a:t>
            </a:r>
          </a:p>
          <a:p>
            <a:pPr lvl="1">
              <a:buFontTx/>
              <a:buChar char="•"/>
            </a:pPr>
            <a:r>
              <a:rPr lang="nl-BE" sz="1600" dirty="0" smtClean="0">
                <a:solidFill>
                  <a:schemeClr val="tx1"/>
                </a:solidFill>
              </a:rPr>
              <a:t>Module B : Wetgeving </a:t>
            </a:r>
            <a:r>
              <a:rPr lang="nl-BE" sz="1600" dirty="0">
                <a:solidFill>
                  <a:schemeClr val="tx1"/>
                </a:solidFill>
              </a:rPr>
              <a:t>: 15</a:t>
            </a:r>
          </a:p>
          <a:p>
            <a:pPr lvl="1">
              <a:buFontTx/>
              <a:buChar char="•"/>
            </a:pPr>
            <a:r>
              <a:rPr lang="nl-BE" sz="1600" dirty="0" smtClean="0">
                <a:solidFill>
                  <a:schemeClr val="tx1"/>
                </a:solidFill>
              </a:rPr>
              <a:t>Module C : Medische </a:t>
            </a:r>
            <a:r>
              <a:rPr lang="nl-BE" sz="1600" dirty="0">
                <a:solidFill>
                  <a:schemeClr val="tx1"/>
                </a:solidFill>
              </a:rPr>
              <a:t>gevolgen : 15</a:t>
            </a:r>
          </a:p>
          <a:p>
            <a:pPr lvl="1">
              <a:buFontTx/>
              <a:buChar char="•"/>
            </a:pPr>
            <a:r>
              <a:rPr lang="nl-BE" sz="1600" dirty="0" smtClean="0">
                <a:solidFill>
                  <a:schemeClr val="tx1"/>
                </a:solidFill>
              </a:rPr>
              <a:t>Module D : Aangewende </a:t>
            </a:r>
            <a:r>
              <a:rPr lang="nl-BE" sz="1600" dirty="0">
                <a:solidFill>
                  <a:schemeClr val="tx1"/>
                </a:solidFill>
              </a:rPr>
              <a:t>technieken : 20</a:t>
            </a:r>
          </a:p>
          <a:p>
            <a:pPr lvl="1">
              <a:buFontTx/>
              <a:buChar char="•"/>
            </a:pPr>
            <a:r>
              <a:rPr lang="nl-BE" sz="1600" dirty="0" smtClean="0">
                <a:solidFill>
                  <a:schemeClr val="tx1"/>
                </a:solidFill>
              </a:rPr>
              <a:t>Module E : Kwaliteitsborgingsprogramma’s </a:t>
            </a:r>
            <a:r>
              <a:rPr lang="nl-BE" sz="1600" dirty="0">
                <a:solidFill>
                  <a:schemeClr val="tx1"/>
                </a:solidFill>
              </a:rPr>
              <a:t>: </a:t>
            </a:r>
            <a:r>
              <a:rPr lang="nl-BE" sz="1600" dirty="0" smtClean="0">
                <a:solidFill>
                  <a:schemeClr val="tx1"/>
                </a:solidFill>
              </a:rPr>
              <a:t>15</a:t>
            </a:r>
          </a:p>
          <a:p>
            <a:pPr lvl="1">
              <a:buFontTx/>
              <a:buChar char="•"/>
            </a:pPr>
            <a:endParaRPr lang="nl-BE" sz="1600" dirty="0">
              <a:solidFill>
                <a:schemeClr val="tx1"/>
              </a:solidFill>
            </a:endParaRPr>
          </a:p>
          <a:p>
            <a:pPr lvl="1">
              <a:buFontTx/>
              <a:buChar char="•"/>
            </a:pPr>
            <a:r>
              <a:rPr lang="nl-BE" sz="1600" dirty="0" smtClean="0">
                <a:solidFill>
                  <a:schemeClr val="tx1"/>
                </a:solidFill>
              </a:rPr>
              <a:t>Module F : Stageverslag </a:t>
            </a:r>
            <a:r>
              <a:rPr lang="nl-BE" sz="1600" dirty="0">
                <a:solidFill>
                  <a:schemeClr val="tx1"/>
                </a:solidFill>
              </a:rPr>
              <a:t>: 20 ( 50 % stagebegeleider – 50 % externe deskundige </a:t>
            </a:r>
            <a:r>
              <a:rPr lang="nl-BE" sz="1600" dirty="0" smtClean="0">
                <a:solidFill>
                  <a:schemeClr val="tx1"/>
                </a:solidFill>
              </a:rPr>
              <a:t>)</a:t>
            </a:r>
          </a:p>
          <a:p>
            <a:pPr marL="274320" lvl="1" indent="0">
              <a:buNone/>
            </a:pPr>
            <a:endParaRPr lang="nl-BE" dirty="0"/>
          </a:p>
          <a:p>
            <a:r>
              <a:rPr lang="nl-BE" sz="1800" dirty="0"/>
              <a:t>Geslaagd is diegene die 50 % behaald </a:t>
            </a:r>
            <a:r>
              <a:rPr lang="nl-BE" sz="1800" dirty="0" smtClean="0"/>
              <a:t>op de schriftelijke proef ( module A tot en met E ) , 50 % op het stageverslag en 60 </a:t>
            </a:r>
            <a:r>
              <a:rPr lang="nl-BE" sz="1800" dirty="0"/>
              <a:t>% in het totaal.</a:t>
            </a:r>
          </a:p>
          <a:p>
            <a:r>
              <a:rPr lang="nl-BE" sz="1800" dirty="0"/>
              <a:t>Overzicht vrijstellingen FANC ( zie opleidingsbrochure )</a:t>
            </a:r>
          </a:p>
          <a:p>
            <a:endParaRPr lang="nl-N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Uitgangspunten: F. Practicum: Geïntegreerde werkstage</a:t>
            </a:r>
            <a:endParaRPr lang="nl-NL"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Content Placeholder 2"/>
          <p:cNvSpPr>
            <a:spLocks noGrp="1"/>
          </p:cNvSpPr>
          <p:nvPr>
            <p:ph sz="quarter" idx="1"/>
          </p:nvPr>
        </p:nvSpPr>
        <p:spPr>
          <a:xfrm>
            <a:off x="467544" y="1196752"/>
            <a:ext cx="8229600" cy="5378152"/>
          </a:xfrm>
        </p:spPr>
        <p:txBody>
          <a:bodyPr>
            <a:normAutofit fontScale="47500" lnSpcReduction="20000"/>
          </a:bodyPr>
          <a:lstStyle/>
          <a:p>
            <a:pPr lvl="0"/>
            <a:r>
              <a:rPr lang="nl-NL" sz="3400" dirty="0"/>
              <a:t>Werkstage omvat </a:t>
            </a:r>
            <a:r>
              <a:rPr lang="nl-NL" sz="3400" b="1" dirty="0"/>
              <a:t>14 lesuren</a:t>
            </a:r>
            <a:r>
              <a:rPr lang="nl-NL" sz="3400" dirty="0"/>
              <a:t> ( het totaal aantal lesuren van de basisopleiding omvat 50 lesuren );</a:t>
            </a:r>
            <a:endParaRPr lang="nl-BE" sz="3400" dirty="0"/>
          </a:p>
          <a:p>
            <a:pPr marL="0" indent="0">
              <a:buNone/>
            </a:pPr>
            <a:endParaRPr lang="nl-BE" sz="2100" dirty="0"/>
          </a:p>
          <a:p>
            <a:pPr lvl="0"/>
            <a:r>
              <a:rPr lang="nl-NL" sz="3400" dirty="0"/>
              <a:t>Omdat de periode te kort is =&gt; geen stage lopen in de “ klassieke “ zin van het woord doch een kwalitatieve paper opstellen vanuit een multidisciplinaire invalshoek; deze paper omvat een werkbelasting van minimaal 14 lesuren. De opgedane theoretische kennis wordt getoetst aan de dagelijkse praktijk</a:t>
            </a:r>
            <a:r>
              <a:rPr lang="nl-NL" sz="3400" dirty="0" smtClean="0"/>
              <a:t>.</a:t>
            </a:r>
            <a:r>
              <a:rPr lang="nl-BE" dirty="0"/>
              <a:t/>
            </a:r>
            <a:br>
              <a:rPr lang="nl-BE" dirty="0"/>
            </a:br>
            <a:r>
              <a:rPr lang="nl-NL" dirty="0" smtClean="0"/>
              <a:t> </a:t>
            </a:r>
            <a:endParaRPr lang="nl-BE" dirty="0"/>
          </a:p>
          <a:p>
            <a:pPr lvl="0"/>
            <a:r>
              <a:rPr lang="nl-NL" sz="3400" dirty="0"/>
              <a:t>Inventarisatie </a:t>
            </a:r>
            <a:r>
              <a:rPr lang="nl-NL" sz="3400" b="1" dirty="0" err="1"/>
              <a:t>stagevoorstellen</a:t>
            </a:r>
            <a:r>
              <a:rPr lang="nl-NL" sz="3400" dirty="0"/>
              <a:t> ( zie bijgevoegd blad ) </a:t>
            </a:r>
            <a:r>
              <a:rPr lang="nl-NL" sz="3400" dirty="0" smtClean="0"/>
              <a:t>:</a:t>
            </a:r>
            <a:r>
              <a:rPr lang="nl-NL" sz="3400" dirty="0"/>
              <a:t> </a:t>
            </a:r>
            <a:endParaRPr lang="nl-BE" sz="3400" dirty="0"/>
          </a:p>
          <a:p>
            <a:pPr lvl="1"/>
            <a:r>
              <a:rPr lang="nl-NL" sz="2900" dirty="0">
                <a:solidFill>
                  <a:schemeClr val="tx1"/>
                </a:solidFill>
              </a:rPr>
              <a:t>Naam :</a:t>
            </a:r>
            <a:endParaRPr lang="nl-BE" sz="2900" dirty="0">
              <a:solidFill>
                <a:schemeClr val="tx1"/>
              </a:solidFill>
            </a:endParaRPr>
          </a:p>
          <a:p>
            <a:pPr lvl="1"/>
            <a:r>
              <a:rPr lang="nl-NL" sz="2900" dirty="0">
                <a:solidFill>
                  <a:schemeClr val="tx1"/>
                </a:solidFill>
              </a:rPr>
              <a:t>Organisatie :</a:t>
            </a:r>
            <a:endParaRPr lang="nl-BE" sz="2900" dirty="0">
              <a:solidFill>
                <a:schemeClr val="tx1"/>
              </a:solidFill>
            </a:endParaRPr>
          </a:p>
          <a:p>
            <a:pPr lvl="1"/>
            <a:r>
              <a:rPr lang="nl-NL" sz="2900" dirty="0">
                <a:solidFill>
                  <a:schemeClr val="tx1"/>
                </a:solidFill>
              </a:rPr>
              <a:t>Dienst :</a:t>
            </a:r>
            <a:endParaRPr lang="nl-BE" sz="2900" dirty="0">
              <a:solidFill>
                <a:schemeClr val="tx1"/>
              </a:solidFill>
            </a:endParaRPr>
          </a:p>
          <a:p>
            <a:pPr lvl="1"/>
            <a:r>
              <a:rPr lang="nl-NL" sz="2900" dirty="0">
                <a:solidFill>
                  <a:schemeClr val="tx1"/>
                </a:solidFill>
              </a:rPr>
              <a:t>Coördinaten medisch stagebegeleider eigen dienst :</a:t>
            </a:r>
            <a:endParaRPr lang="nl-BE" sz="2900" dirty="0">
              <a:solidFill>
                <a:schemeClr val="tx1"/>
              </a:solidFill>
            </a:endParaRPr>
          </a:p>
          <a:p>
            <a:pPr lvl="1"/>
            <a:r>
              <a:rPr lang="nl-NL" sz="2900" dirty="0">
                <a:solidFill>
                  <a:schemeClr val="tx1"/>
                </a:solidFill>
              </a:rPr>
              <a:t>Omschrijving </a:t>
            </a:r>
            <a:r>
              <a:rPr lang="nl-NL" sz="2900" dirty="0" err="1">
                <a:solidFill>
                  <a:schemeClr val="tx1"/>
                </a:solidFill>
              </a:rPr>
              <a:t>stageopdracht</a:t>
            </a:r>
            <a:r>
              <a:rPr lang="nl-NL" sz="2900" dirty="0">
                <a:solidFill>
                  <a:schemeClr val="tx1"/>
                </a:solidFill>
              </a:rPr>
              <a:t> :</a:t>
            </a:r>
            <a:endParaRPr lang="nl-BE" sz="2900" dirty="0">
              <a:solidFill>
                <a:schemeClr val="tx1"/>
              </a:solidFill>
            </a:endParaRPr>
          </a:p>
          <a:p>
            <a:pPr lvl="1"/>
            <a:r>
              <a:rPr lang="nl-NL" sz="2900" dirty="0">
                <a:solidFill>
                  <a:schemeClr val="tx1"/>
                </a:solidFill>
              </a:rPr>
              <a:t>Voorgestelde titel van de paper :</a:t>
            </a:r>
            <a:endParaRPr lang="nl-BE" sz="2900" dirty="0">
              <a:solidFill>
                <a:schemeClr val="tx1"/>
              </a:solidFill>
            </a:endParaRPr>
          </a:p>
          <a:p>
            <a:pPr lvl="1"/>
            <a:r>
              <a:rPr lang="nl-NL" sz="2900" dirty="0">
                <a:solidFill>
                  <a:schemeClr val="tx1"/>
                </a:solidFill>
              </a:rPr>
              <a:t>Motivatie : </a:t>
            </a:r>
            <a:endParaRPr lang="nl-BE" sz="2900" dirty="0">
              <a:solidFill>
                <a:schemeClr val="tx1"/>
              </a:solidFill>
            </a:endParaRPr>
          </a:p>
          <a:p>
            <a:pPr lvl="1"/>
            <a:r>
              <a:rPr lang="nl-NL" sz="2900" dirty="0">
                <a:solidFill>
                  <a:schemeClr val="tx1"/>
                </a:solidFill>
              </a:rPr>
              <a:t>Praktische aanpak </a:t>
            </a:r>
            <a:r>
              <a:rPr lang="nl-NL" sz="2900" dirty="0" smtClean="0">
                <a:solidFill>
                  <a:schemeClr val="tx1"/>
                </a:solidFill>
              </a:rPr>
              <a:t>:</a:t>
            </a:r>
            <a:r>
              <a:rPr lang="nl-NL" sz="2500" dirty="0" smtClean="0">
                <a:solidFill>
                  <a:schemeClr val="tx1"/>
                </a:solidFill>
              </a:rPr>
              <a:t/>
            </a:r>
            <a:br>
              <a:rPr lang="nl-NL" sz="2500" dirty="0" smtClean="0">
                <a:solidFill>
                  <a:schemeClr val="tx1"/>
                </a:solidFill>
              </a:rPr>
            </a:br>
            <a:endParaRPr lang="nl-BE" sz="2500" dirty="0">
              <a:solidFill>
                <a:schemeClr val="tx1"/>
              </a:solidFill>
            </a:endParaRPr>
          </a:p>
          <a:p>
            <a:pPr lvl="0"/>
            <a:r>
              <a:rPr lang="nl-NL" sz="3400" dirty="0"/>
              <a:t>Handtekening cursist + medisch stagebegeleider eigen dienst. Het initiatief ligt bij de cursist; het is mogelijk dat de cursist - in samenspraak met zijn leidinggevende en/of medisch diensthoofd  - een paper wenst te schrijven die betrekking heeft op een vraagstuk dat geformuleerd wordt op een andere afdeling of in een andere organisatie. In dit geval dienen de coördinaten van deze derde persoon vermeld te worden. Deze laatste dient tevens af te tekenen voor akkoord.</a:t>
            </a:r>
            <a:endParaRPr lang="nl-BE" sz="3400" dirty="0"/>
          </a:p>
          <a:p>
            <a:endParaRPr lang="nl-N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nl-NL" dirty="0"/>
              <a:t>Uitgangspunten: F. Practicum: Geïntegreerde werkstage</a:t>
            </a:r>
            <a:endParaRPr lang="nl-NL"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95536" y="1651248"/>
            <a:ext cx="8291264" cy="5018112"/>
          </a:xfrm>
        </p:spPr>
        <p:txBody>
          <a:bodyPr>
            <a:noAutofit/>
          </a:bodyPr>
          <a:lstStyle/>
          <a:p>
            <a:pPr lvl="0"/>
            <a:r>
              <a:rPr lang="nl-NL" sz="1600" dirty="0"/>
              <a:t>Deze antwoordformulieren dienen afgegeven / doorgemaild te worden aan </a:t>
            </a:r>
            <a:r>
              <a:rPr lang="nl-NL" sz="1600" dirty="0" err="1"/>
              <a:t>Véronique</a:t>
            </a:r>
            <a:r>
              <a:rPr lang="nl-NL" sz="1600" dirty="0"/>
              <a:t> Clijsters van het </a:t>
            </a:r>
            <a:r>
              <a:rPr lang="nl-NL" sz="1600" dirty="0" err="1"/>
              <a:t>Jessaziekenhuis</a:t>
            </a:r>
            <a:r>
              <a:rPr lang="nl-NL" sz="1600" dirty="0"/>
              <a:t> ten laatste op </a:t>
            </a:r>
            <a:r>
              <a:rPr lang="nl-NL" sz="1600" b="1" dirty="0"/>
              <a:t>dinsdag 17 maart 2015</a:t>
            </a:r>
            <a:r>
              <a:rPr lang="nl-NL" sz="1600" b="1" dirty="0" smtClean="0"/>
              <a:t>.</a:t>
            </a:r>
            <a:endParaRPr lang="nl-BE" sz="1600" dirty="0"/>
          </a:p>
          <a:p>
            <a:pPr lvl="0"/>
            <a:endParaRPr lang="nl-BE" sz="1600" dirty="0"/>
          </a:p>
          <a:p>
            <a:pPr lvl="0"/>
            <a:r>
              <a:rPr lang="nl-NL" sz="1600" dirty="0"/>
              <a:t>De antwoordformulieren worden aansluitend kritisch bestudeerd door de leden van de opleidingscommissie. </a:t>
            </a:r>
            <a:r>
              <a:rPr lang="nl-NL" sz="1600" dirty="0" smtClean="0"/>
              <a:t> Aansluitend</a:t>
            </a:r>
            <a:r>
              <a:rPr lang="nl-NL" sz="1600" b="1" dirty="0" smtClean="0"/>
              <a:t> </a:t>
            </a:r>
            <a:r>
              <a:rPr lang="nl-NL" sz="1600" dirty="0"/>
              <a:t>ontvangt eenieder een antwoord met betrekking tot de door haar/hem geformuleerde </a:t>
            </a:r>
            <a:r>
              <a:rPr lang="nl-NL" sz="1600" dirty="0" err="1"/>
              <a:t>stageopdracht</a:t>
            </a:r>
            <a:r>
              <a:rPr lang="nl-NL" sz="1600" dirty="0"/>
              <a:t> samen met een aantal vormelijke </a:t>
            </a:r>
            <a:r>
              <a:rPr lang="nl-NL" sz="1600" dirty="0" smtClean="0"/>
              <a:t>voorschriften    </a:t>
            </a:r>
            <a:r>
              <a:rPr lang="nl-NL" sz="1600" dirty="0"/>
              <a:t>( structuur paper, inhoudelijke verwachtingen, beoordelingscriteria ..). </a:t>
            </a:r>
            <a:endParaRPr lang="nl-BE" sz="1600" dirty="0"/>
          </a:p>
          <a:p>
            <a:r>
              <a:rPr lang="nl-NL" sz="1600" dirty="0"/>
              <a:t> </a:t>
            </a:r>
            <a:endParaRPr lang="nl-BE" sz="1600" dirty="0"/>
          </a:p>
          <a:p>
            <a:pPr lvl="0"/>
            <a:r>
              <a:rPr lang="nl-NL" sz="1600" dirty="0"/>
              <a:t>Paper dient </a:t>
            </a:r>
            <a:r>
              <a:rPr lang="nl-NL" sz="1600" b="1" dirty="0"/>
              <a:t>doorgemaild</a:t>
            </a:r>
            <a:r>
              <a:rPr lang="nl-NL" sz="1600" dirty="0"/>
              <a:t> te worden naar </a:t>
            </a:r>
            <a:r>
              <a:rPr lang="nl-NL" sz="1600" u="sng" dirty="0">
                <a:hlinkClick r:id="rId3"/>
              </a:rPr>
              <a:t>veronique.clijsters@jessazh.be</a:t>
            </a:r>
            <a:r>
              <a:rPr lang="nl-NL" sz="1600" dirty="0"/>
              <a:t> : </a:t>
            </a:r>
            <a:r>
              <a:rPr lang="nl-NL" sz="1600" b="1" dirty="0"/>
              <a:t>dinsdag 12 mei </a:t>
            </a:r>
            <a:r>
              <a:rPr lang="nl-NL" sz="1600" b="1" dirty="0" smtClean="0"/>
              <a:t>2015</a:t>
            </a:r>
            <a:r>
              <a:rPr lang="nl-NL" sz="1600" b="1" dirty="0"/>
              <a:t> </a:t>
            </a:r>
            <a:r>
              <a:rPr lang="nl-NL" sz="1600" dirty="0" smtClean="0"/>
              <a:t>( </a:t>
            </a:r>
            <a:r>
              <a:rPr lang="nl-NL" sz="1600" dirty="0"/>
              <a:t>= tevens datum 1</a:t>
            </a:r>
            <a:r>
              <a:rPr lang="nl-NL" sz="1600" baseline="30000" dirty="0"/>
              <a:t>ste</a:t>
            </a:r>
            <a:r>
              <a:rPr lang="nl-NL" sz="1600" dirty="0"/>
              <a:t> zittijd </a:t>
            </a:r>
            <a:r>
              <a:rPr lang="nl-NL" sz="1600" dirty="0" smtClean="0"/>
              <a:t>).</a:t>
            </a:r>
            <a:r>
              <a:rPr lang="nl-BE" sz="1600" dirty="0"/>
              <a:t> </a:t>
            </a:r>
            <a:r>
              <a:rPr lang="nl-NL" sz="1600" dirty="0" smtClean="0"/>
              <a:t>Minimum </a:t>
            </a:r>
            <a:r>
              <a:rPr lang="nl-NL" sz="1600" dirty="0"/>
              <a:t>8 en maximum 10 bladzijden ( exclusief bijlagen )</a:t>
            </a:r>
            <a:endParaRPr lang="nl-BE" sz="1600" dirty="0"/>
          </a:p>
          <a:p>
            <a:pPr marL="0" indent="0">
              <a:buNone/>
            </a:pPr>
            <a:endParaRPr lang="nl-BE" sz="1600" dirty="0"/>
          </a:p>
          <a:p>
            <a:pPr lvl="0"/>
            <a:r>
              <a:rPr lang="nl-NL" sz="1600" dirty="0"/>
              <a:t>Het is mogelijk om de paper in teamverband van 2 tot maximum 3 personen uit te werken. Het aantal bladzijden neemt in lineaire verhouding toe.</a:t>
            </a:r>
            <a:endParaRPr lang="nl-BE" sz="1600" dirty="0"/>
          </a:p>
          <a:p>
            <a:pPr marL="0" indent="0">
              <a:buNone/>
            </a:pPr>
            <a:endParaRPr lang="nl-BE" sz="1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Pres">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2F59205-F7D3-4330-B1EC-91A07940F1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TrainPres</Template>
  <TotalTime>0</TotalTime>
  <Words>677</Words>
  <Application>Microsoft Office PowerPoint</Application>
  <PresentationFormat>Diavoorstelling (4:3)</PresentationFormat>
  <Paragraphs>125</Paragraphs>
  <Slides>12</Slides>
  <Notes>10</Notes>
  <HiddenSlides>0</HiddenSlides>
  <MMClips>0</MMClips>
  <ScaleCrop>false</ScaleCrop>
  <HeadingPairs>
    <vt:vector size="4" baseType="variant">
      <vt:variant>
        <vt:lpstr>Thema</vt:lpstr>
      </vt:variant>
      <vt:variant>
        <vt:i4>1</vt:i4>
      </vt:variant>
      <vt:variant>
        <vt:lpstr>Diatitels</vt:lpstr>
      </vt:variant>
      <vt:variant>
        <vt:i4>12</vt:i4>
      </vt:variant>
    </vt:vector>
  </HeadingPairs>
  <TitlesOfParts>
    <vt:vector size="13" baseType="lpstr">
      <vt:lpstr>TrainPres</vt:lpstr>
      <vt:lpstr>Infosessie opleiding Stralingsprotectie 13 januari 2015</vt:lpstr>
      <vt:lpstr>Erkenning FANC</vt:lpstr>
      <vt:lpstr>Programma basisopleiding 50h</vt:lpstr>
      <vt:lpstr>Programma basisopleiding 50h</vt:lpstr>
      <vt:lpstr>Programma basisopleiding 50h</vt:lpstr>
      <vt:lpstr>Presentaties / cursusteksten / vragen</vt:lpstr>
      <vt:lpstr>Evaluatie basisopleiding</vt:lpstr>
      <vt:lpstr>Uitgangspunten: F. Practicum: Geïntegreerde werkstage</vt:lpstr>
      <vt:lpstr>Uitgangspunten: F. Practicum: Geïntegreerde werkstage</vt:lpstr>
      <vt:lpstr>Uitgangspunten: F. Practicum: Geïntegreerde werkstage</vt:lpstr>
      <vt:lpstr>Uitgangspunten: F. Practicum: Geïntegreerde werkstage</vt:lpstr>
      <vt:lpstr>Meer informatie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Infosessie opleiding Stralingsprotectie</dc:title>
  <dc:creator/>
  <cp:lastModifiedBy/>
  <cp:revision>1</cp:revision>
  <dcterms:created xsi:type="dcterms:W3CDTF">2013-01-14T10:00:29Z</dcterms:created>
  <dcterms:modified xsi:type="dcterms:W3CDTF">2015-01-08T16:06:13Z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TC101671269990</vt:lpwstr>
  </property>
</Properties>
</file>