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s/slide129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126.xml" ContentType="application/vnd.openxmlformats-officedocument.presentationml.slide+xml"/>
  <Override PartName="/ppt/slides/slide12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ppt/slides/slide124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slideLayouts/slideLayout15.xml" ContentType="application/vnd.openxmlformats-officedocument.presentationml.slideLayout+xml"/>
  <Default Extension="xls" ContentType="application/vnd.ms-exce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Default Extension="tiff" ContentType="image/tif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133"/>
  </p:notesMasterIdLst>
  <p:sldIdLst>
    <p:sldId id="561" r:id="rId3"/>
    <p:sldId id="283" r:id="rId4"/>
    <p:sldId id="284" r:id="rId5"/>
    <p:sldId id="285" r:id="rId6"/>
    <p:sldId id="505" r:id="rId7"/>
    <p:sldId id="507" r:id="rId8"/>
    <p:sldId id="526" r:id="rId9"/>
    <p:sldId id="508" r:id="rId10"/>
    <p:sldId id="509" r:id="rId11"/>
    <p:sldId id="511" r:id="rId12"/>
    <p:sldId id="491" r:id="rId13"/>
    <p:sldId id="489" r:id="rId14"/>
    <p:sldId id="527" r:id="rId15"/>
    <p:sldId id="528" r:id="rId16"/>
    <p:sldId id="488" r:id="rId17"/>
    <p:sldId id="562" r:id="rId18"/>
    <p:sldId id="563" r:id="rId19"/>
    <p:sldId id="288" r:id="rId20"/>
    <p:sldId id="587" r:id="rId21"/>
    <p:sldId id="289" r:id="rId22"/>
    <p:sldId id="290" r:id="rId23"/>
    <p:sldId id="291" r:id="rId24"/>
    <p:sldId id="292" r:id="rId25"/>
    <p:sldId id="293" r:id="rId26"/>
    <p:sldId id="295" r:id="rId27"/>
    <p:sldId id="296" r:id="rId28"/>
    <p:sldId id="297" r:id="rId29"/>
    <p:sldId id="298" r:id="rId30"/>
    <p:sldId id="299" r:id="rId31"/>
    <p:sldId id="564" r:id="rId32"/>
    <p:sldId id="575" r:id="rId33"/>
    <p:sldId id="576" r:id="rId34"/>
    <p:sldId id="300" r:id="rId35"/>
    <p:sldId id="301" r:id="rId36"/>
    <p:sldId id="304" r:id="rId37"/>
    <p:sldId id="582" r:id="rId38"/>
    <p:sldId id="565" r:id="rId39"/>
    <p:sldId id="306" r:id="rId40"/>
    <p:sldId id="309" r:id="rId41"/>
    <p:sldId id="394" r:id="rId42"/>
    <p:sldId id="310" r:id="rId43"/>
    <p:sldId id="308" r:id="rId44"/>
    <p:sldId id="327" r:id="rId45"/>
    <p:sldId id="311" r:id="rId46"/>
    <p:sldId id="328" r:id="rId47"/>
    <p:sldId id="514" r:id="rId48"/>
    <p:sldId id="515" r:id="rId49"/>
    <p:sldId id="313" r:id="rId50"/>
    <p:sldId id="314" r:id="rId51"/>
    <p:sldId id="329" r:id="rId52"/>
    <p:sldId id="318" r:id="rId53"/>
    <p:sldId id="566" r:id="rId54"/>
    <p:sldId id="396" r:id="rId55"/>
    <p:sldId id="397" r:id="rId56"/>
    <p:sldId id="571" r:id="rId57"/>
    <p:sldId id="572" r:id="rId58"/>
    <p:sldId id="317" r:id="rId59"/>
    <p:sldId id="577" r:id="rId60"/>
    <p:sldId id="578" r:id="rId61"/>
    <p:sldId id="579" r:id="rId62"/>
    <p:sldId id="580" r:id="rId63"/>
    <p:sldId id="581" r:id="rId64"/>
    <p:sldId id="569" r:id="rId65"/>
    <p:sldId id="570" r:id="rId66"/>
    <p:sldId id="516" r:id="rId67"/>
    <p:sldId id="432" r:id="rId68"/>
    <p:sldId id="340" r:id="rId69"/>
    <p:sldId id="341" r:id="rId70"/>
    <p:sldId id="519" r:id="rId71"/>
    <p:sldId id="521" r:id="rId72"/>
    <p:sldId id="522" r:id="rId73"/>
    <p:sldId id="523" r:id="rId74"/>
    <p:sldId id="342" r:id="rId75"/>
    <p:sldId id="520" r:id="rId76"/>
    <p:sldId id="347" r:id="rId77"/>
    <p:sldId id="348" r:id="rId78"/>
    <p:sldId id="445" r:id="rId79"/>
    <p:sldId id="416" r:id="rId80"/>
    <p:sldId id="428" r:id="rId81"/>
    <p:sldId id="398" r:id="rId82"/>
    <p:sldId id="440" r:id="rId83"/>
    <p:sldId id="441" r:id="rId84"/>
    <p:sldId id="399" r:id="rId85"/>
    <p:sldId id="492" r:id="rId86"/>
    <p:sldId id="442" r:id="rId87"/>
    <p:sldId id="573" r:id="rId88"/>
    <p:sldId id="497" r:id="rId89"/>
    <p:sldId id="496" r:id="rId90"/>
    <p:sldId id="583" r:id="rId91"/>
    <p:sldId id="584" r:id="rId92"/>
    <p:sldId id="585" r:id="rId93"/>
    <p:sldId id="586" r:id="rId94"/>
    <p:sldId id="335" r:id="rId95"/>
    <p:sldId id="357" r:id="rId96"/>
    <p:sldId id="358" r:id="rId97"/>
    <p:sldId id="359" r:id="rId98"/>
    <p:sldId id="325" r:id="rId99"/>
    <p:sldId id="524" r:id="rId100"/>
    <p:sldId id="574" r:id="rId101"/>
    <p:sldId id="360" r:id="rId102"/>
    <p:sldId id="362" r:id="rId103"/>
    <p:sldId id="364" r:id="rId104"/>
    <p:sldId id="402" r:id="rId105"/>
    <p:sldId id="365" r:id="rId106"/>
    <p:sldId id="366" r:id="rId107"/>
    <p:sldId id="367" r:id="rId108"/>
    <p:sldId id="588" r:id="rId109"/>
    <p:sldId id="567" r:id="rId110"/>
    <p:sldId id="370" r:id="rId111"/>
    <p:sldId id="381" r:id="rId112"/>
    <p:sldId id="382" r:id="rId113"/>
    <p:sldId id="403" r:id="rId114"/>
    <p:sldId id="436" r:id="rId115"/>
    <p:sldId id="437" r:id="rId116"/>
    <p:sldId id="401" r:id="rId117"/>
    <p:sldId id="384" r:id="rId118"/>
    <p:sldId id="600" r:id="rId119"/>
    <p:sldId id="590" r:id="rId120"/>
    <p:sldId id="591" r:id="rId121"/>
    <p:sldId id="604" r:id="rId122"/>
    <p:sldId id="605" r:id="rId123"/>
    <p:sldId id="665" r:id="rId124"/>
    <p:sldId id="669" r:id="rId125"/>
    <p:sldId id="672" r:id="rId126"/>
    <p:sldId id="675" r:id="rId127"/>
    <p:sldId id="681" r:id="rId128"/>
    <p:sldId id="682" r:id="rId129"/>
    <p:sldId id="683" r:id="rId130"/>
    <p:sldId id="694" r:id="rId131"/>
    <p:sldId id="695" r:id="rId132"/>
  </p:sldIdLst>
  <p:sldSz cx="9144000" cy="6858000" type="screen4x3"/>
  <p:notesSz cx="6858000" cy="9144000"/>
  <p:defaultTextStyle>
    <a:defPPr>
      <a:defRPr lang="nl-NL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7777"/>
    <a:srgbClr val="B2B2B2"/>
    <a:srgbClr val="66FF66"/>
    <a:srgbClr val="FF0000"/>
    <a:srgbClr val="0000FF"/>
    <a:srgbClr val="0066FF"/>
    <a:srgbClr val="FFCC00"/>
    <a:srgbClr val="C0C0C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906" autoAdjust="0"/>
    <p:restoredTop sz="94660"/>
  </p:normalViewPr>
  <p:slideViewPr>
    <p:cSldViewPr>
      <p:cViewPr>
        <p:scale>
          <a:sx n="87" d="100"/>
          <a:sy n="87" d="100"/>
        </p:scale>
        <p:origin x="-1176" y="-7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117" Type="http://schemas.openxmlformats.org/officeDocument/2006/relationships/slide" Target="slides/slide115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33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slide" Target="slides/slide121.xml"/><Relationship Id="rId128" Type="http://schemas.openxmlformats.org/officeDocument/2006/relationships/slide" Target="slides/slide126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13" Type="http://schemas.openxmlformats.org/officeDocument/2006/relationships/slide" Target="slides/slide111.xml"/><Relationship Id="rId118" Type="http://schemas.openxmlformats.org/officeDocument/2006/relationships/slide" Target="slides/slide116.xml"/><Relationship Id="rId126" Type="http://schemas.openxmlformats.org/officeDocument/2006/relationships/slide" Target="slides/slide124.xml"/><Relationship Id="rId134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slide" Target="slides/slide11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16" Type="http://schemas.openxmlformats.org/officeDocument/2006/relationships/slide" Target="slides/slide114.xml"/><Relationship Id="rId124" Type="http://schemas.openxmlformats.org/officeDocument/2006/relationships/slide" Target="slides/slide122.xml"/><Relationship Id="rId129" Type="http://schemas.openxmlformats.org/officeDocument/2006/relationships/slide" Target="slides/slide127.xml"/><Relationship Id="rId137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11" Type="http://schemas.openxmlformats.org/officeDocument/2006/relationships/slide" Target="slides/slide109.xml"/><Relationship Id="rId132" Type="http://schemas.openxmlformats.org/officeDocument/2006/relationships/slide" Target="slides/slide13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14" Type="http://schemas.openxmlformats.org/officeDocument/2006/relationships/slide" Target="slides/slide112.xml"/><Relationship Id="rId119" Type="http://schemas.openxmlformats.org/officeDocument/2006/relationships/slide" Target="slides/slide117.xml"/><Relationship Id="rId127" Type="http://schemas.openxmlformats.org/officeDocument/2006/relationships/slide" Target="slides/slide12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slide" Target="slides/slide120.xml"/><Relationship Id="rId130" Type="http://schemas.openxmlformats.org/officeDocument/2006/relationships/slide" Target="slides/slide128.xml"/><Relationship Id="rId135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slide" Target="slides/slide118.xml"/><Relationship Id="rId125" Type="http://schemas.openxmlformats.org/officeDocument/2006/relationships/slide" Target="slides/slide123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15" Type="http://schemas.openxmlformats.org/officeDocument/2006/relationships/slide" Target="slides/slide113.xml"/><Relationship Id="rId131" Type="http://schemas.openxmlformats.org/officeDocument/2006/relationships/slide" Target="slides/slide129.xml"/><Relationship Id="rId136" Type="http://schemas.openxmlformats.org/officeDocument/2006/relationships/theme" Target="theme/theme1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0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1.png"/><Relationship Id="rId1" Type="http://schemas.openxmlformats.org/officeDocument/2006/relationships/image" Target="../media/image19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nl-NL"/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nl-NL"/>
          </a:p>
        </p:txBody>
      </p:sp>
      <p:sp>
        <p:nvSpPr>
          <p:cNvPr id="1536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53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het opmaakprofiel van de modeltekst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</a:p>
        </p:txBody>
      </p:sp>
      <p:sp>
        <p:nvSpPr>
          <p:cNvPr id="153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nl-NL"/>
          </a:p>
        </p:txBody>
      </p:sp>
      <p:sp>
        <p:nvSpPr>
          <p:cNvPr id="153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9E1C0B8-ADDD-4144-8E86-0626E0995419}" type="slidenum">
              <a:rPr lang="nl-NL"/>
              <a:pPr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AC1CB81-DE85-41B9-BECF-3609088EC828}" type="slidenum">
              <a:rPr lang="nl-NL"/>
              <a:pPr/>
              <a:t>1</a:t>
            </a:fld>
            <a:endParaRPr lang="nl-NL"/>
          </a:p>
        </p:txBody>
      </p:sp>
      <p:sp>
        <p:nvSpPr>
          <p:cNvPr id="350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0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lIns="86621" tIns="43311" rIns="86621" bIns="43311"/>
          <a:lstStyle/>
          <a:p>
            <a:fld id="{4FC5A43C-9DBC-4D17-9A7C-AE0CB7D5D39B}" type="slidenum">
              <a:rPr lang="en-US" smtClean="0">
                <a:latin typeface="Times New Roman" pitchFamily="18" charset="0"/>
              </a:rPr>
              <a:pPr/>
              <a:t>123</a:t>
            </a:fld>
            <a:endParaRPr lang="en-US" smtClean="0">
              <a:latin typeface="Times New Roman" pitchFamily="18" charset="0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lIns="86621" tIns="43311" rIns="86621" bIns="43311"/>
          <a:lstStyle/>
          <a:p>
            <a:pPr eaLnBrk="1" hangingPunct="1">
              <a:spcBef>
                <a:spcPct val="0"/>
              </a:spcBef>
            </a:pPr>
            <a:r>
              <a:rPr lang="nl-NL" smtClean="0">
                <a:ea typeface="ＭＳ Ｐゴシック" pitchFamily="-65" charset="-128"/>
              </a:rPr>
              <a:t>Confronto di tre esami comparabili (assiali): NewTom 9000, NewTom 3G, NewTom 5G (FP)</a:t>
            </a:r>
            <a:endParaRPr lang="en-US" smtClean="0">
              <a:ea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lIns="86621" tIns="43311" rIns="86621" bIns="43311"/>
          <a:lstStyle/>
          <a:p>
            <a:fld id="{4C7240EE-3EE6-4A48-B4A1-A424136BB0B5}" type="slidenum">
              <a:rPr lang="en-US" smtClean="0">
                <a:latin typeface="Times New Roman" pitchFamily="18" charset="0"/>
              </a:rPr>
              <a:pPr/>
              <a:t>124</a:t>
            </a:fld>
            <a:endParaRPr lang="en-US" smtClean="0">
              <a:latin typeface="Times New Roman" pitchFamily="18" charset="0"/>
            </a:endParaRPr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lIns="86621" tIns="43311" rIns="86621" bIns="43311"/>
          <a:lstStyle/>
          <a:p>
            <a:pPr eaLnBrk="1" hangingPunct="1">
              <a:spcBef>
                <a:spcPct val="0"/>
              </a:spcBef>
            </a:pPr>
            <a:r>
              <a:rPr lang="nl-NL" smtClean="0">
                <a:ea typeface="ＭＳ Ｐゴシック" pitchFamily="-65" charset="-128"/>
              </a:rPr>
              <a:t>Qualità d’immagine verso dose di radiazione</a:t>
            </a:r>
          </a:p>
          <a:p>
            <a:pPr eaLnBrk="1" hangingPunct="1">
              <a:spcBef>
                <a:spcPct val="0"/>
              </a:spcBef>
            </a:pPr>
            <a:endParaRPr lang="nl-NL" smtClean="0">
              <a:ea typeface="ＭＳ Ｐゴシック" pitchFamily="-65" charset="-128"/>
            </a:endParaRPr>
          </a:p>
          <a:p>
            <a:pPr eaLnBrk="1" hangingPunct="1">
              <a:spcBef>
                <a:spcPct val="0"/>
              </a:spcBef>
            </a:pPr>
            <a:r>
              <a:rPr lang="en-US" smtClean="0">
                <a:ea typeface="ＭＳ Ｐゴシック" pitchFamily="-65" charset="-128"/>
              </a:rPr>
              <a:t>Palomo JM, Rao PS, Hans MG.</a:t>
            </a:r>
            <a:br>
              <a:rPr lang="en-US" smtClean="0">
                <a:ea typeface="ＭＳ Ｐゴシック" pitchFamily="-65" charset="-128"/>
              </a:rPr>
            </a:br>
            <a:r>
              <a:rPr lang="en-US" smtClean="0">
                <a:ea typeface="ＭＳ Ｐゴシック" pitchFamily="-65" charset="-128"/>
              </a:rPr>
              <a:t>Influence of CBCT exposure conditions on radiation dose.</a:t>
            </a:r>
            <a:br>
              <a:rPr lang="en-US" smtClean="0">
                <a:ea typeface="ＭＳ Ｐゴシック" pitchFamily="-65" charset="-128"/>
              </a:rPr>
            </a:br>
            <a:r>
              <a:rPr lang="en-US" smtClean="0">
                <a:ea typeface="ＭＳ Ｐゴシック" pitchFamily="-65" charset="-128"/>
              </a:rPr>
              <a:t>Oral Surg Oral Med Oral Pathol Ortal Radiol Endod (2008); 105:773-782</a:t>
            </a:r>
          </a:p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lIns="86621" tIns="43311" rIns="86621" bIns="43311"/>
          <a:lstStyle/>
          <a:p>
            <a:fld id="{929536D7-F553-4D04-9735-30FE8AF5D7E5}" type="slidenum">
              <a:rPr lang="en-US" smtClean="0">
                <a:latin typeface="Times New Roman" pitchFamily="18" charset="0"/>
              </a:rPr>
              <a:pPr/>
              <a:t>125</a:t>
            </a:fld>
            <a:endParaRPr lang="en-US" smtClean="0">
              <a:latin typeface="Times New Roman" pitchFamily="18" charset="0"/>
            </a:endParaRPr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lIns="86621" tIns="43311" rIns="86621" bIns="43311"/>
          <a:lstStyle/>
          <a:p>
            <a:pPr eaLnBrk="1" hangingPunct="1">
              <a:spcBef>
                <a:spcPct val="0"/>
              </a:spcBef>
            </a:pPr>
            <a:r>
              <a:rPr lang="nl-NL" smtClean="0">
                <a:ea typeface="ＭＳ Ｐゴシック" pitchFamily="-65" charset="-128"/>
              </a:rPr>
              <a:t>Qualità d’immagine verso dose di radiazione</a:t>
            </a:r>
          </a:p>
          <a:p>
            <a:pPr eaLnBrk="1" hangingPunct="1">
              <a:spcBef>
                <a:spcPct val="0"/>
              </a:spcBef>
            </a:pPr>
            <a:endParaRPr lang="nl-NL" smtClean="0">
              <a:ea typeface="ＭＳ Ｐゴシック" pitchFamily="-65" charset="-128"/>
            </a:endParaRPr>
          </a:p>
          <a:p>
            <a:pPr eaLnBrk="1" hangingPunct="1">
              <a:spcBef>
                <a:spcPct val="0"/>
              </a:spcBef>
            </a:pPr>
            <a:r>
              <a:rPr lang="en-US" smtClean="0">
                <a:ea typeface="ＭＳ Ｐゴシック" pitchFamily="-65" charset="-128"/>
              </a:rPr>
              <a:t>Palomo JM, Rao PS, Hans MG.</a:t>
            </a:r>
            <a:br>
              <a:rPr lang="en-US" smtClean="0">
                <a:ea typeface="ＭＳ Ｐゴシック" pitchFamily="-65" charset="-128"/>
              </a:rPr>
            </a:br>
            <a:r>
              <a:rPr lang="en-US" smtClean="0">
                <a:ea typeface="ＭＳ Ｐゴシック" pitchFamily="-65" charset="-128"/>
              </a:rPr>
              <a:t>Influence of CBCT exposure conditions on radiation dose.</a:t>
            </a:r>
            <a:br>
              <a:rPr lang="en-US" smtClean="0">
                <a:ea typeface="ＭＳ Ｐゴシック" pitchFamily="-65" charset="-128"/>
              </a:rPr>
            </a:br>
            <a:r>
              <a:rPr lang="en-US" smtClean="0">
                <a:ea typeface="ＭＳ Ｐゴシック" pitchFamily="-65" charset="-128"/>
              </a:rPr>
              <a:t>Oral Surg Oral Med Oral Pathol Ortal Radiol Endod (2008); 105:773-782</a:t>
            </a:r>
          </a:p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-65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nl-NL" smtClean="0"/>
              <a:t>Klik om het opmaakprofiel van de modelondertitel te bewerken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3019D8-AA20-4BB4-968F-F8EF7EB097A1}" type="slidenum">
              <a:rPr lang="nl-NL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9ED2DD-BDAB-45E1-AA13-4035D404C87D}" type="slidenum">
              <a:rPr lang="nl-NL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F312D4-3FFD-46C9-9903-F575DA9C4260}" type="slidenum">
              <a:rPr lang="nl-NL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A70638F8-7AEB-4F2E-B3EA-C05E9B510B16}" type="slidenum">
              <a:rPr lang="nl-NL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62" name="Picture 2" descr="Pagina 3 cor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4816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6677025" cy="1470025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het opmaakprofiel te bewerken</a:t>
            </a:r>
          </a:p>
        </p:txBody>
      </p:sp>
      <p:sp>
        <p:nvSpPr>
          <p:cNvPr id="34816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5991225" cy="1752600"/>
          </a:xfrm>
        </p:spPr>
        <p:txBody>
          <a:bodyPr/>
          <a:lstStyle>
            <a:lvl1pPr marL="0" indent="0" algn="r"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om het opmaakprofiel van de modelondertitel te bewerken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685800" y="1412875"/>
            <a:ext cx="3810000" cy="4683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412875"/>
            <a:ext cx="3810000" cy="4683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E32E07-1FA1-4B75-8BFF-29DA9472AD40}" type="slidenum">
              <a:rPr lang="nl-NL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515100" y="333375"/>
            <a:ext cx="1943100" cy="57626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685800" y="333375"/>
            <a:ext cx="5676900" cy="57626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1BF736-0A3A-4537-8F44-0A569445A049}" type="slidenum">
              <a:rPr lang="nl-NL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D88743-8BCD-4859-A392-37C68DC1DF1F}" type="slidenum">
              <a:rPr lang="nl-NL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4ED02D-D9D8-4AEC-BA24-F3B50A98DA2D}" type="slidenum">
              <a:rPr lang="nl-NL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FBC757-0F9E-4B37-8E26-9241B7C466C7}" type="slidenum">
              <a:rPr lang="nl-NL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4F1355-33DD-42A3-8353-5B550847A301}" type="slidenum">
              <a:rPr lang="nl-NL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0CB5C1-F55E-4BA0-9BB8-D88166E0C8CD}" type="slidenum">
              <a:rPr lang="nl-NL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F3C29D-7A5C-4322-8034-80070F400420}" type="slidenum">
              <a:rPr lang="nl-NL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2B2B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het opmaakprofiel van de modeltitel te bewerken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het opmaakprofiel van de modeltekst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nl-NL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nl-NL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EB00C00-352F-4148-ACF7-48A1F810D35C}" type="slidenum">
              <a:rPr lang="nl-NL"/>
              <a:pPr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7138" name="Picture 2" descr="Pagina 4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11138" y="0"/>
            <a:ext cx="8932862" cy="6858000"/>
          </a:xfrm>
          <a:prstGeom prst="rect">
            <a:avLst/>
          </a:prstGeom>
          <a:noFill/>
        </p:spPr>
      </p:pic>
      <p:sp>
        <p:nvSpPr>
          <p:cNvPr id="34713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33375"/>
            <a:ext cx="77724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4714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412875"/>
            <a:ext cx="7772400" cy="468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ahoma" pitchFamily="34" charset="0"/>
          <a:ea typeface="ＭＳ Ｐゴシック" pitchFamily="34" charset="-128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ahoma" pitchFamily="34" charset="0"/>
          <a:ea typeface="ＭＳ Ｐゴシック" pitchFamily="34" charset="-128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ahoma" pitchFamily="34" charset="0"/>
          <a:ea typeface="ＭＳ Ｐゴシック" pitchFamily="34" charset="-128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ahoma" pitchFamily="34" charset="0"/>
          <a:ea typeface="ＭＳ Ｐゴシック" pitchFamily="3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ahoma" pitchFamily="34" charset="0"/>
          <a:ea typeface="ＭＳ Ｐゴシック" pitchFamily="34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ahoma" pitchFamily="34" charset="0"/>
          <a:ea typeface="ＭＳ Ｐゴシック" pitchFamily="34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ahoma" pitchFamily="34" charset="0"/>
          <a:ea typeface="ＭＳ Ｐゴシック" pitchFamily="34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ahoma" pitchFamily="34" charset="0"/>
          <a:ea typeface="ＭＳ Ｐゴシック" pitchFamily="34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audio" Target="file:///T:\Medische%20beeldvorming\____%20Presentaties\Radioprotectie\15bis.wav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1.jpeg"/><Relationship Id="rId3" Type="http://schemas.openxmlformats.org/officeDocument/2006/relationships/image" Target="../media/image196.jpeg"/><Relationship Id="rId7" Type="http://schemas.openxmlformats.org/officeDocument/2006/relationships/image" Target="../media/image200.jpeg"/><Relationship Id="rId12" Type="http://schemas.openxmlformats.org/officeDocument/2006/relationships/image" Target="../media/image205.jpeg"/><Relationship Id="rId2" Type="http://schemas.openxmlformats.org/officeDocument/2006/relationships/image" Target="../media/image19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9.jpeg"/><Relationship Id="rId11" Type="http://schemas.openxmlformats.org/officeDocument/2006/relationships/image" Target="../media/image204.jpeg"/><Relationship Id="rId5" Type="http://schemas.openxmlformats.org/officeDocument/2006/relationships/image" Target="../media/image198.jpeg"/><Relationship Id="rId10" Type="http://schemas.openxmlformats.org/officeDocument/2006/relationships/image" Target="../media/image203.jpeg"/><Relationship Id="rId4" Type="http://schemas.openxmlformats.org/officeDocument/2006/relationships/image" Target="../media/image197.jpeg"/><Relationship Id="rId9" Type="http://schemas.openxmlformats.org/officeDocument/2006/relationships/image" Target="../media/image202.jpe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7.jpeg"/><Relationship Id="rId2" Type="http://schemas.openxmlformats.org/officeDocument/2006/relationships/image" Target="../media/image206.jpe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jpeg"/><Relationship Id="rId2" Type="http://schemas.openxmlformats.org/officeDocument/2006/relationships/image" Target="../media/image208.jpe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1.jpeg"/><Relationship Id="rId2" Type="http://schemas.openxmlformats.org/officeDocument/2006/relationships/image" Target="../media/image2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2.jpeg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3.jpe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5.jpeg"/><Relationship Id="rId2" Type="http://schemas.openxmlformats.org/officeDocument/2006/relationships/image" Target="../media/image214.jpe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7.jpeg"/><Relationship Id="rId2" Type="http://schemas.openxmlformats.org/officeDocument/2006/relationships/image" Target="../media/image216.jpe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8.jpeg"/><Relationship Id="rId2" Type="http://schemas.openxmlformats.org/officeDocument/2006/relationships/image" Target="../media/image210.jpe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1.jpeg"/><Relationship Id="rId2" Type="http://schemas.openxmlformats.org/officeDocument/2006/relationships/image" Target="../media/image2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3.jpeg"/><Relationship Id="rId4" Type="http://schemas.openxmlformats.org/officeDocument/2006/relationships/image" Target="../media/image222.jpe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5.jpeg"/><Relationship Id="rId2" Type="http://schemas.openxmlformats.org/officeDocument/2006/relationships/image" Target="../media/image2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6.jpeg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7.jpe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9.png"/><Relationship Id="rId2" Type="http://schemas.openxmlformats.org/officeDocument/2006/relationships/image" Target="../media/image228.pn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1.png"/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3.png"/><Relationship Id="rId4" Type="http://schemas.openxmlformats.org/officeDocument/2006/relationships/image" Target="../media/image232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5.jpeg"/><Relationship Id="rId2" Type="http://schemas.openxmlformats.org/officeDocument/2006/relationships/image" Target="../media/image234.jpe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7.jpeg"/><Relationship Id="rId2" Type="http://schemas.openxmlformats.org/officeDocument/2006/relationships/image" Target="../media/image23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9.png"/><Relationship Id="rId4" Type="http://schemas.openxmlformats.org/officeDocument/2006/relationships/image" Target="../media/image238.jpeg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1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1.jpeg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T:\Medische%20beeldvorming\____%20Presentaties\Radioprotectie\CT%20hart%20MPEG.mpg" TargetMode="External"/><Relationship Id="rId4" Type="http://schemas.openxmlformats.org/officeDocument/2006/relationships/image" Target="../media/image16.png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4.tiff"/><Relationship Id="rId2" Type="http://schemas.openxmlformats.org/officeDocument/2006/relationships/image" Target="../media/image2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7.png"/><Relationship Id="rId5" Type="http://schemas.openxmlformats.org/officeDocument/2006/relationships/image" Target="../media/image246.jpeg"/><Relationship Id="rId4" Type="http://schemas.openxmlformats.org/officeDocument/2006/relationships/image" Target="../media/image245.jpe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9.jpeg"/></Relationships>
</file>

<file path=ppt/slides/_rels/slide1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4.jpeg"/><Relationship Id="rId13" Type="http://schemas.openxmlformats.org/officeDocument/2006/relationships/image" Target="../media/image259.jpeg"/><Relationship Id="rId18" Type="http://schemas.openxmlformats.org/officeDocument/2006/relationships/image" Target="../media/image264.jpe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253.jpeg"/><Relationship Id="rId12" Type="http://schemas.openxmlformats.org/officeDocument/2006/relationships/image" Target="../media/image258.jpeg"/><Relationship Id="rId17" Type="http://schemas.openxmlformats.org/officeDocument/2006/relationships/image" Target="../media/image263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62.jpeg"/><Relationship Id="rId1" Type="http://schemas.openxmlformats.org/officeDocument/2006/relationships/tags" Target="../tags/tag1.xml"/><Relationship Id="rId6" Type="http://schemas.openxmlformats.org/officeDocument/2006/relationships/image" Target="../media/image252.jpeg"/><Relationship Id="rId11" Type="http://schemas.openxmlformats.org/officeDocument/2006/relationships/image" Target="../media/image257.jpeg"/><Relationship Id="rId5" Type="http://schemas.openxmlformats.org/officeDocument/2006/relationships/image" Target="../media/image251.jpeg"/><Relationship Id="rId15" Type="http://schemas.openxmlformats.org/officeDocument/2006/relationships/image" Target="../media/image261.jpeg"/><Relationship Id="rId10" Type="http://schemas.openxmlformats.org/officeDocument/2006/relationships/image" Target="../media/image256.jpeg"/><Relationship Id="rId19" Type="http://schemas.openxmlformats.org/officeDocument/2006/relationships/image" Target="../media/image265.png"/><Relationship Id="rId4" Type="http://schemas.openxmlformats.org/officeDocument/2006/relationships/image" Target="../media/image250.jpeg"/><Relationship Id="rId9" Type="http://schemas.openxmlformats.org/officeDocument/2006/relationships/image" Target="../media/image255.jpeg"/><Relationship Id="rId14" Type="http://schemas.openxmlformats.org/officeDocument/2006/relationships/image" Target="../media/image260.jpe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5.pn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7.png"/><Relationship Id="rId2" Type="http://schemas.openxmlformats.org/officeDocument/2006/relationships/image" Target="../media/image267.png"/><Relationship Id="rId1" Type="http://schemas.openxmlformats.org/officeDocument/2006/relationships/slideLayout" Target="../slideLayouts/slideLayout1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7.png"/><Relationship Id="rId2" Type="http://schemas.openxmlformats.org/officeDocument/2006/relationships/image" Target="../media/image268.png"/><Relationship Id="rId1" Type="http://schemas.openxmlformats.org/officeDocument/2006/relationships/slideLayout" Target="../slideLayouts/slideLayout1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7.png"/><Relationship Id="rId2" Type="http://schemas.openxmlformats.org/officeDocument/2006/relationships/image" Target="../media/image269.png"/><Relationship Id="rId1" Type="http://schemas.openxmlformats.org/officeDocument/2006/relationships/slideLayout" Target="../slideLayouts/slideLayout1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0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T:\Medische%20beeldvorming\____%20Presentaties\Radioprotectie\3D.mpg.avi" TargetMode="Externa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T:\Medische%20beeldvorming\____%20Presentaties\Radioprotectie\virtuele%20bronchoscopie.mpg.mpg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4.xml"/><Relationship Id="rId1" Type="http://schemas.openxmlformats.org/officeDocument/2006/relationships/video" Target="file:///T:\Medische%20beeldvorming\____%20Presentaties\Radioprotectie\gantryrotatie%20%20tekening%20Siemens%20MPEG.mpg" TargetMode="External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T:\Medische%20beeldvorming\____%20Presentaties\Radioprotectie\gantry%20rotatie%20MPEG.mpg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2.xml"/><Relationship Id="rId1" Type="http://schemas.openxmlformats.org/officeDocument/2006/relationships/video" Target="file:///T:\Medische%20beeldvorming\____%20Presentaties\Radioprotectie\gantryrotatie%20%20tekening%20Siemens%20MPEG.mpg" TargetMode="External"/><Relationship Id="rId4" Type="http://schemas.openxmlformats.org/officeDocument/2006/relationships/image" Target="../media/image48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T:\Medische%20beeldvorming\____%20Presentaties\Radioprotectie\CT%20installatie%20MPEG.mpg" TargetMode="Externa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T:\Medische%20beeldvorming\____%20Presentaties\Radioprotectie\CT%20topogram%20MPEG.mpg" TargetMode="Externa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T:\Medische%20beeldvorming\____%20Presentaties\Radioprotectie\CT%20topogram%20op%20monitor%20MPG.mpg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jpeg"/><Relationship Id="rId13" Type="http://schemas.openxmlformats.org/officeDocument/2006/relationships/image" Target="../media/image80.jpeg"/><Relationship Id="rId18" Type="http://schemas.openxmlformats.org/officeDocument/2006/relationships/image" Target="../media/image85.jpeg"/><Relationship Id="rId26" Type="http://schemas.openxmlformats.org/officeDocument/2006/relationships/image" Target="../media/image93.jpeg"/><Relationship Id="rId3" Type="http://schemas.openxmlformats.org/officeDocument/2006/relationships/image" Target="../media/image70.jpeg"/><Relationship Id="rId21" Type="http://schemas.openxmlformats.org/officeDocument/2006/relationships/image" Target="../media/image88.jpeg"/><Relationship Id="rId7" Type="http://schemas.openxmlformats.org/officeDocument/2006/relationships/image" Target="../media/image74.jpeg"/><Relationship Id="rId12" Type="http://schemas.openxmlformats.org/officeDocument/2006/relationships/image" Target="../media/image79.jpeg"/><Relationship Id="rId17" Type="http://schemas.openxmlformats.org/officeDocument/2006/relationships/image" Target="../media/image84.jpeg"/><Relationship Id="rId25" Type="http://schemas.openxmlformats.org/officeDocument/2006/relationships/image" Target="../media/image92.jpeg"/><Relationship Id="rId2" Type="http://schemas.openxmlformats.org/officeDocument/2006/relationships/image" Target="../media/image69.jpeg"/><Relationship Id="rId16" Type="http://schemas.openxmlformats.org/officeDocument/2006/relationships/image" Target="../media/image83.jpeg"/><Relationship Id="rId20" Type="http://schemas.openxmlformats.org/officeDocument/2006/relationships/image" Target="../media/image87.jpeg"/><Relationship Id="rId29" Type="http://schemas.openxmlformats.org/officeDocument/2006/relationships/image" Target="../media/image9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jpeg"/><Relationship Id="rId11" Type="http://schemas.openxmlformats.org/officeDocument/2006/relationships/image" Target="../media/image78.jpeg"/><Relationship Id="rId24" Type="http://schemas.openxmlformats.org/officeDocument/2006/relationships/image" Target="../media/image91.jpeg"/><Relationship Id="rId5" Type="http://schemas.openxmlformats.org/officeDocument/2006/relationships/image" Target="../media/image72.jpeg"/><Relationship Id="rId15" Type="http://schemas.openxmlformats.org/officeDocument/2006/relationships/image" Target="../media/image82.jpeg"/><Relationship Id="rId23" Type="http://schemas.openxmlformats.org/officeDocument/2006/relationships/image" Target="../media/image90.jpeg"/><Relationship Id="rId28" Type="http://schemas.openxmlformats.org/officeDocument/2006/relationships/image" Target="../media/image95.jpeg"/><Relationship Id="rId10" Type="http://schemas.openxmlformats.org/officeDocument/2006/relationships/image" Target="../media/image77.jpeg"/><Relationship Id="rId19" Type="http://schemas.openxmlformats.org/officeDocument/2006/relationships/image" Target="../media/image86.jpeg"/><Relationship Id="rId31" Type="http://schemas.openxmlformats.org/officeDocument/2006/relationships/image" Target="../media/image98.jpeg"/><Relationship Id="rId4" Type="http://schemas.openxmlformats.org/officeDocument/2006/relationships/image" Target="../media/image71.jpeg"/><Relationship Id="rId9" Type="http://schemas.openxmlformats.org/officeDocument/2006/relationships/image" Target="../media/image76.jpeg"/><Relationship Id="rId14" Type="http://schemas.openxmlformats.org/officeDocument/2006/relationships/image" Target="../media/image81.jpeg"/><Relationship Id="rId22" Type="http://schemas.openxmlformats.org/officeDocument/2006/relationships/image" Target="../media/image89.jpeg"/><Relationship Id="rId27" Type="http://schemas.openxmlformats.org/officeDocument/2006/relationships/image" Target="../media/image94.jpeg"/><Relationship Id="rId30" Type="http://schemas.openxmlformats.org/officeDocument/2006/relationships/image" Target="../media/image97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T:\Medische%20beeldvorming\____%20Presentaties\Radioprotectie\pitch%20MPEG.mpg" TargetMode="Externa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1.jpeg"/><Relationship Id="rId5" Type="http://schemas.openxmlformats.org/officeDocument/2006/relationships/image" Target="../media/image110.jpeg"/><Relationship Id="rId4" Type="http://schemas.openxmlformats.org/officeDocument/2006/relationships/image" Target="../media/image109.jpe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jpeg"/><Relationship Id="rId13" Type="http://schemas.openxmlformats.org/officeDocument/2006/relationships/image" Target="../media/image123.jpeg"/><Relationship Id="rId3" Type="http://schemas.openxmlformats.org/officeDocument/2006/relationships/image" Target="../media/image113.jpeg"/><Relationship Id="rId7" Type="http://schemas.openxmlformats.org/officeDocument/2006/relationships/image" Target="../media/image117.jpeg"/><Relationship Id="rId12" Type="http://schemas.openxmlformats.org/officeDocument/2006/relationships/image" Target="../media/image122.jpeg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6.jpeg"/><Relationship Id="rId11" Type="http://schemas.openxmlformats.org/officeDocument/2006/relationships/image" Target="../media/image121.jpeg"/><Relationship Id="rId5" Type="http://schemas.openxmlformats.org/officeDocument/2006/relationships/image" Target="../media/image115.jpeg"/><Relationship Id="rId10" Type="http://schemas.openxmlformats.org/officeDocument/2006/relationships/image" Target="../media/image120.jpeg"/><Relationship Id="rId4" Type="http://schemas.openxmlformats.org/officeDocument/2006/relationships/image" Target="../media/image114.jpeg"/><Relationship Id="rId9" Type="http://schemas.openxmlformats.org/officeDocument/2006/relationships/image" Target="../media/image119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T:\Medische%20beeldvorming\____%20Presentaties\Radioprotectie\CT%20tomografie%20MPEG.mpg" TargetMode="Externa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9.jpe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T:\Medische%20beeldvorming\____%20Presentaties\Radioprotectie\injectiepomp%20MPEG.mpg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8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T:\Medische%20beeldvorming\____%20Presentaties\Radioprotectie\longembolen%20bis.mpg" TargetMode="Externa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jpeg"/><Relationship Id="rId13" Type="http://schemas.openxmlformats.org/officeDocument/2006/relationships/image" Target="../media/image152.jpeg"/><Relationship Id="rId3" Type="http://schemas.openxmlformats.org/officeDocument/2006/relationships/image" Target="../media/image142.jpeg"/><Relationship Id="rId7" Type="http://schemas.openxmlformats.org/officeDocument/2006/relationships/image" Target="../media/image146.jpeg"/><Relationship Id="rId12" Type="http://schemas.openxmlformats.org/officeDocument/2006/relationships/image" Target="../media/image151.jpeg"/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5.jpeg"/><Relationship Id="rId11" Type="http://schemas.openxmlformats.org/officeDocument/2006/relationships/image" Target="../media/image150.jpeg"/><Relationship Id="rId5" Type="http://schemas.openxmlformats.org/officeDocument/2006/relationships/image" Target="../media/image144.jpeg"/><Relationship Id="rId15" Type="http://schemas.openxmlformats.org/officeDocument/2006/relationships/image" Target="../media/image154.jpeg"/><Relationship Id="rId10" Type="http://schemas.openxmlformats.org/officeDocument/2006/relationships/image" Target="../media/image149.jpeg"/><Relationship Id="rId4" Type="http://schemas.openxmlformats.org/officeDocument/2006/relationships/image" Target="../media/image143.jpeg"/><Relationship Id="rId9" Type="http://schemas.openxmlformats.org/officeDocument/2006/relationships/image" Target="../media/image148.jpeg"/><Relationship Id="rId14" Type="http://schemas.openxmlformats.org/officeDocument/2006/relationships/image" Target="../media/image153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jpeg"/><Relationship Id="rId2" Type="http://schemas.openxmlformats.org/officeDocument/2006/relationships/image" Target="../media/image15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7.jpe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jpeg"/><Relationship Id="rId2" Type="http://schemas.openxmlformats.org/officeDocument/2006/relationships/image" Target="../media/image158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-werkblad1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T:\Medische%20beeldvorming\____%20Presentaties\Radioprotectie\L%20ventr%20outflow.mpg.avi" TargetMode="External"/><Relationship Id="rId5" Type="http://schemas.openxmlformats.org/officeDocument/2006/relationships/image" Target="../media/image163.png"/><Relationship Id="rId4" Type="http://schemas.openxmlformats.org/officeDocument/2006/relationships/image" Target="../media/image162.jpe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png"/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jpeg"/><Relationship Id="rId2" Type="http://schemas.openxmlformats.org/officeDocument/2006/relationships/image" Target="../media/image168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wmf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jpeg"/><Relationship Id="rId2" Type="http://schemas.openxmlformats.org/officeDocument/2006/relationships/image" Target="../media/image17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5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jpeg"/><Relationship Id="rId2" Type="http://schemas.openxmlformats.org/officeDocument/2006/relationships/image" Target="../media/image17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8.jpe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jpeg"/><Relationship Id="rId2" Type="http://schemas.openxmlformats.org/officeDocument/2006/relationships/image" Target="../media/image179.jpe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2.jpeg"/><Relationship Id="rId2" Type="http://schemas.openxmlformats.org/officeDocument/2006/relationships/image" Target="../media/image181.jpe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3.jpe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jpeg"/><Relationship Id="rId2" Type="http://schemas.openxmlformats.org/officeDocument/2006/relationships/image" Target="../media/image18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7.jpeg"/><Relationship Id="rId4" Type="http://schemas.openxmlformats.org/officeDocument/2006/relationships/image" Target="../media/image186.jpeg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8.pn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9.jpe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3.jpeg"/><Relationship Id="rId2" Type="http://schemas.openxmlformats.org/officeDocument/2006/relationships/image" Target="../media/image192.jpe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4.jpeg"/><Relationship Id="rId2" Type="http://schemas.openxmlformats.org/officeDocument/2006/relationships/image" Target="../media/image19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1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4150" y="2349500"/>
            <a:ext cx="4918075" cy="1470025"/>
          </a:xfrm>
        </p:spPr>
        <p:txBody>
          <a:bodyPr/>
          <a:lstStyle/>
          <a:p>
            <a:pPr algn="l"/>
            <a:r>
              <a:rPr lang="nl-BE" sz="5400"/>
              <a:t>Computer</a:t>
            </a:r>
            <a:br>
              <a:rPr lang="nl-BE" sz="5400"/>
            </a:br>
            <a:r>
              <a:rPr lang="nl-BE" sz="5400"/>
              <a:t>Tomografie</a:t>
            </a:r>
            <a:endParaRPr lang="nl-NL" sz="5400"/>
          </a:p>
        </p:txBody>
      </p:sp>
      <p:sp>
        <p:nvSpPr>
          <p:cNvPr id="3491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427538" y="5114925"/>
            <a:ext cx="3624262" cy="887413"/>
          </a:xfrm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nl-BE" dirty="0"/>
              <a:t>Opleiding radioprotectie</a:t>
            </a:r>
          </a:p>
          <a:p>
            <a:pPr algn="l">
              <a:lnSpc>
                <a:spcPct val="90000"/>
              </a:lnSpc>
            </a:pPr>
            <a:endParaRPr lang="nl-BE" dirty="0"/>
          </a:p>
          <a:p>
            <a:pPr algn="l">
              <a:lnSpc>
                <a:spcPct val="90000"/>
              </a:lnSpc>
            </a:pPr>
            <a:r>
              <a:rPr lang="nl-BE" sz="1800" dirty="0"/>
              <a:t>Dr. P.  </a:t>
            </a:r>
            <a:r>
              <a:rPr lang="nl-BE" sz="1800" dirty="0" err="1"/>
              <a:t>Colla</a:t>
            </a:r>
            <a:endParaRPr lang="nl-BE" sz="1800" dirty="0"/>
          </a:p>
          <a:p>
            <a:pPr algn="l">
              <a:lnSpc>
                <a:spcPct val="90000"/>
              </a:lnSpc>
            </a:pPr>
            <a:r>
              <a:rPr lang="nl-BE" sz="1800" dirty="0"/>
              <a:t>Dienst Medische Beeldvorming</a:t>
            </a:r>
          </a:p>
          <a:p>
            <a:pPr algn="l">
              <a:lnSpc>
                <a:spcPct val="90000"/>
              </a:lnSpc>
            </a:pPr>
            <a:r>
              <a:rPr lang="nl-BE" sz="1400" dirty="0"/>
              <a:t>                                       </a:t>
            </a:r>
            <a:r>
              <a:rPr lang="nl-BE" sz="1400" dirty="0" smtClean="0"/>
              <a:t>31-05-2012</a:t>
            </a:r>
            <a:endParaRPr lang="nl-NL" sz="1400" dirty="0"/>
          </a:p>
        </p:txBody>
      </p:sp>
      <p:pic>
        <p:nvPicPr>
          <p:cNvPr id="349188" name="Picture 4" descr="ZOLMBV logo"/>
          <p:cNvPicPr>
            <a:picLocks noChangeAspect="1" noChangeArrowheads="1"/>
          </p:cNvPicPr>
          <p:nvPr/>
        </p:nvPicPr>
        <p:blipFill>
          <a:blip r:embed="rId4"/>
          <a:srcRect l="59566" t="36017" r="2425" b="33476"/>
          <a:stretch>
            <a:fillRect/>
          </a:stretch>
        </p:blipFill>
        <p:spPr bwMode="auto">
          <a:xfrm>
            <a:off x="2076450" y="5584825"/>
            <a:ext cx="1184275" cy="822325"/>
          </a:xfrm>
          <a:prstGeom prst="rect">
            <a:avLst/>
          </a:prstGeom>
          <a:solidFill>
            <a:srgbClr val="00CCFF"/>
          </a:solidFill>
        </p:spPr>
      </p:pic>
      <p:pic>
        <p:nvPicPr>
          <p:cNvPr id="349189" name="Picture 5" descr="ZOLlogo-kleur-de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7500" y="5584825"/>
            <a:ext cx="1795463" cy="795338"/>
          </a:xfrm>
          <a:prstGeom prst="rect">
            <a:avLst/>
          </a:prstGeom>
          <a:noFill/>
        </p:spPr>
      </p:pic>
      <p:sp>
        <p:nvSpPr>
          <p:cNvPr id="349190" name="Rectangle 6"/>
          <p:cNvSpPr>
            <a:spLocks noChangeArrowheads="1"/>
          </p:cNvSpPr>
          <p:nvPr/>
        </p:nvSpPr>
        <p:spPr bwMode="auto">
          <a:xfrm rot="-468232">
            <a:off x="3163888" y="5445125"/>
            <a:ext cx="144462" cy="966788"/>
          </a:xfrm>
          <a:prstGeom prst="rect">
            <a:avLst/>
          </a:prstGeom>
          <a:solidFill>
            <a:srgbClr val="00B9C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nl-BE"/>
          </a:p>
        </p:txBody>
      </p:sp>
      <p:sp>
        <p:nvSpPr>
          <p:cNvPr id="349191" name="Rectangle 7"/>
          <p:cNvSpPr>
            <a:spLocks noChangeArrowheads="1"/>
          </p:cNvSpPr>
          <p:nvPr/>
        </p:nvSpPr>
        <p:spPr bwMode="auto">
          <a:xfrm rot="16200000">
            <a:off x="2636044" y="5858669"/>
            <a:ext cx="111125" cy="1096963"/>
          </a:xfrm>
          <a:prstGeom prst="rect">
            <a:avLst/>
          </a:prstGeom>
          <a:solidFill>
            <a:srgbClr val="00B9C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nl-BE"/>
          </a:p>
        </p:txBody>
      </p:sp>
      <p:sp>
        <p:nvSpPr>
          <p:cNvPr id="349192" name="Rectangle 8"/>
          <p:cNvSpPr>
            <a:spLocks noChangeArrowheads="1"/>
          </p:cNvSpPr>
          <p:nvPr/>
        </p:nvSpPr>
        <p:spPr bwMode="auto">
          <a:xfrm rot="16200000">
            <a:off x="2616200" y="4959350"/>
            <a:ext cx="112713" cy="1185863"/>
          </a:xfrm>
          <a:prstGeom prst="rect">
            <a:avLst/>
          </a:prstGeom>
          <a:solidFill>
            <a:srgbClr val="00B9C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nl-BE"/>
          </a:p>
        </p:txBody>
      </p:sp>
      <p:sp>
        <p:nvSpPr>
          <p:cNvPr id="349193" name="Rectangle 9"/>
          <p:cNvSpPr>
            <a:spLocks noChangeArrowheads="1"/>
          </p:cNvSpPr>
          <p:nvPr/>
        </p:nvSpPr>
        <p:spPr bwMode="auto">
          <a:xfrm rot="-454481">
            <a:off x="2071688" y="5495925"/>
            <a:ext cx="146050" cy="98425"/>
          </a:xfrm>
          <a:prstGeom prst="rect">
            <a:avLst/>
          </a:prstGeom>
          <a:solidFill>
            <a:srgbClr val="00B9C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nl-BE"/>
          </a:p>
        </p:txBody>
      </p:sp>
      <p:sp>
        <p:nvSpPr>
          <p:cNvPr id="349194" name="Rectangle 10"/>
          <p:cNvSpPr>
            <a:spLocks noChangeArrowheads="1"/>
          </p:cNvSpPr>
          <p:nvPr/>
        </p:nvSpPr>
        <p:spPr bwMode="auto">
          <a:xfrm rot="-454481">
            <a:off x="2214563" y="6375400"/>
            <a:ext cx="71437" cy="85725"/>
          </a:xfrm>
          <a:prstGeom prst="rect">
            <a:avLst/>
          </a:prstGeom>
          <a:solidFill>
            <a:srgbClr val="00B9C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nl-BE"/>
          </a:p>
        </p:txBody>
      </p:sp>
      <p:pic>
        <p:nvPicPr>
          <p:cNvPr id="349195" name="15bis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604250" y="638175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8427" fill="hold"/>
                                        <p:tgtEl>
                                          <p:spTgt spid="3491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919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1843" name="Picture 3"/>
          <p:cNvPicPr>
            <a:picLocks noChangeAspect="1" noChangeArrowheads="1"/>
          </p:cNvPicPr>
          <p:nvPr/>
        </p:nvPicPr>
        <p:blipFill>
          <a:blip r:embed="rId2"/>
          <a:srcRect l="8269" t="24365" r="7266" b="25423"/>
          <a:stretch>
            <a:fillRect/>
          </a:stretch>
        </p:blipFill>
        <p:spPr bwMode="auto">
          <a:xfrm>
            <a:off x="0" y="0"/>
            <a:ext cx="9217025" cy="486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1844" name="Text Box 4"/>
          <p:cNvSpPr txBox="1">
            <a:spLocks noChangeArrowheads="1"/>
          </p:cNvSpPr>
          <p:nvPr/>
        </p:nvSpPr>
        <p:spPr bwMode="auto">
          <a:xfrm>
            <a:off x="323850" y="5734050"/>
            <a:ext cx="8135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BE">
                <a:solidFill>
                  <a:srgbClr val="FFCC00"/>
                </a:solidFill>
              </a:rPr>
              <a:t>              </a:t>
            </a:r>
            <a:r>
              <a:rPr lang="nl-BE" b="1">
                <a:solidFill>
                  <a:schemeClr val="bg1"/>
                </a:solidFill>
              </a:rPr>
              <a:t>Jaar van ingebruikstelling van het toestel</a:t>
            </a:r>
            <a:endParaRPr lang="nl-NL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ChangeArrowheads="1"/>
          </p:cNvSpPr>
          <p:nvPr/>
        </p:nvSpPr>
        <p:spPr bwMode="auto">
          <a:xfrm>
            <a:off x="457200" y="304800"/>
            <a:ext cx="7315200" cy="585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b="1" u="sng">
                <a:solidFill>
                  <a:schemeClr val="bg1"/>
                </a:solidFill>
              </a:rPr>
              <a:t>RADIOPROTECTIE</a:t>
            </a:r>
          </a:p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Parameter keuze</a:t>
            </a:r>
          </a:p>
          <a:p>
            <a:pPr>
              <a:spcBef>
                <a:spcPct val="50000"/>
              </a:spcBef>
            </a:pPr>
            <a:endParaRPr lang="nl-NL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</a:pPr>
            <a:r>
              <a:rPr lang="nl-NL" sz="6000" i="1">
                <a:solidFill>
                  <a:schemeClr val="bg1"/>
                </a:solidFill>
              </a:rPr>
              <a:t>Low Dose</a:t>
            </a:r>
            <a:r>
              <a:rPr lang="nl-NL" sz="6000">
                <a:solidFill>
                  <a:schemeClr val="bg1"/>
                </a:solidFill>
              </a:rPr>
              <a:t> protocollen</a:t>
            </a:r>
            <a:endParaRPr lang="nl-NL" sz="360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</a:pPr>
            <a:r>
              <a:rPr lang="nl-NL" sz="3600">
                <a:solidFill>
                  <a:schemeClr val="bg1"/>
                </a:solidFill>
              </a:rPr>
              <a:t>     - sinussen</a:t>
            </a:r>
          </a:p>
          <a:p>
            <a:pPr>
              <a:spcBef>
                <a:spcPct val="50000"/>
              </a:spcBef>
            </a:pPr>
            <a:r>
              <a:rPr lang="nl-NL" sz="3600">
                <a:solidFill>
                  <a:schemeClr val="bg1"/>
                </a:solidFill>
              </a:rPr>
              <a:t>     - thorax</a:t>
            </a:r>
          </a:p>
          <a:p>
            <a:pPr>
              <a:spcBef>
                <a:spcPct val="50000"/>
              </a:spcBef>
            </a:pPr>
            <a:r>
              <a:rPr lang="nl-NL" sz="3600">
                <a:solidFill>
                  <a:schemeClr val="bg1"/>
                </a:solidFill>
              </a:rPr>
              <a:t>     - uretersteen</a:t>
            </a:r>
          </a:p>
          <a:p>
            <a:pPr>
              <a:spcBef>
                <a:spcPct val="50000"/>
              </a:spcBef>
            </a:pPr>
            <a:r>
              <a:rPr lang="nl-BE" sz="2000">
                <a:solidFill>
                  <a:schemeClr val="bg1"/>
                </a:solidFill>
              </a:rPr>
              <a:t>NB: ruisreducerende algoritmen</a:t>
            </a:r>
            <a:endParaRPr lang="nl-NL" sz="20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4" name="Picture 2" descr="KURTULMUS LEYL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057400" cy="1793875"/>
          </a:xfrm>
          <a:prstGeom prst="rect">
            <a:avLst/>
          </a:prstGeom>
          <a:noFill/>
        </p:spPr>
      </p:pic>
      <p:pic>
        <p:nvPicPr>
          <p:cNvPr id="120835" name="Picture 3" descr="KURTULMUS LEYL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613" y="0"/>
            <a:ext cx="2057400" cy="1792288"/>
          </a:xfrm>
          <a:prstGeom prst="rect">
            <a:avLst/>
          </a:prstGeom>
          <a:noFill/>
        </p:spPr>
      </p:pic>
      <p:pic>
        <p:nvPicPr>
          <p:cNvPr id="120836" name="Picture 4" descr="KURTULMUS LEYL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38600" y="0"/>
            <a:ext cx="2057400" cy="1792288"/>
          </a:xfrm>
          <a:prstGeom prst="rect">
            <a:avLst/>
          </a:prstGeom>
          <a:noFill/>
        </p:spPr>
      </p:pic>
      <p:pic>
        <p:nvPicPr>
          <p:cNvPr id="120837" name="Picture 5" descr="KURTULMUS LEYL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0" y="0"/>
            <a:ext cx="2057400" cy="1793875"/>
          </a:xfrm>
          <a:prstGeom prst="rect">
            <a:avLst/>
          </a:prstGeom>
          <a:noFill/>
        </p:spPr>
      </p:pic>
      <p:pic>
        <p:nvPicPr>
          <p:cNvPr id="120840" name="Picture 8" descr="KURTULMUS LEYLA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773238"/>
            <a:ext cx="2076450" cy="1792287"/>
          </a:xfrm>
          <a:prstGeom prst="rect">
            <a:avLst/>
          </a:prstGeom>
          <a:noFill/>
        </p:spPr>
      </p:pic>
      <p:pic>
        <p:nvPicPr>
          <p:cNvPr id="120841" name="Picture 9" descr="KURTULMUS LEYLA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54225" y="1773238"/>
            <a:ext cx="2085975" cy="1725612"/>
          </a:xfrm>
          <a:prstGeom prst="rect">
            <a:avLst/>
          </a:prstGeom>
          <a:noFill/>
        </p:spPr>
      </p:pic>
      <p:pic>
        <p:nvPicPr>
          <p:cNvPr id="120842" name="Picture 10" descr="KURTULMUS LEYLA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67175" y="1773238"/>
            <a:ext cx="2089150" cy="1725612"/>
          </a:xfrm>
          <a:prstGeom prst="rect">
            <a:avLst/>
          </a:prstGeom>
          <a:noFill/>
        </p:spPr>
      </p:pic>
      <p:pic>
        <p:nvPicPr>
          <p:cNvPr id="120843" name="Picture 11" descr="KURTULMUS LEYLA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56325" y="1773238"/>
            <a:ext cx="1981200" cy="1725612"/>
          </a:xfrm>
          <a:prstGeom prst="rect">
            <a:avLst/>
          </a:prstGeom>
          <a:noFill/>
        </p:spPr>
      </p:pic>
      <p:pic>
        <p:nvPicPr>
          <p:cNvPr id="120847" name="Picture 15" descr="KURTULMUS LEYLA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3500438"/>
            <a:ext cx="2195513" cy="1924050"/>
          </a:xfrm>
          <a:prstGeom prst="rect">
            <a:avLst/>
          </a:prstGeom>
          <a:noFill/>
        </p:spPr>
      </p:pic>
      <p:pic>
        <p:nvPicPr>
          <p:cNvPr id="120848" name="Picture 16" descr="KURTULMUS LEYLA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195513" y="3500438"/>
            <a:ext cx="2160587" cy="1893887"/>
          </a:xfrm>
          <a:prstGeom prst="rect">
            <a:avLst/>
          </a:prstGeom>
          <a:noFill/>
        </p:spPr>
      </p:pic>
      <p:pic>
        <p:nvPicPr>
          <p:cNvPr id="120849" name="Picture 17" descr="KURTULMUS LEYLA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356100" y="3500438"/>
            <a:ext cx="2160588" cy="1892300"/>
          </a:xfrm>
          <a:prstGeom prst="rect">
            <a:avLst/>
          </a:prstGeom>
          <a:noFill/>
        </p:spPr>
      </p:pic>
      <p:sp>
        <p:nvSpPr>
          <p:cNvPr id="120851" name="Text Box 19"/>
          <p:cNvSpPr txBox="1">
            <a:spLocks noChangeArrowheads="1"/>
          </p:cNvSpPr>
          <p:nvPr/>
        </p:nvSpPr>
        <p:spPr bwMode="auto">
          <a:xfrm>
            <a:off x="2641600" y="5473700"/>
            <a:ext cx="39624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Scantijd , mA en kv </a:t>
            </a:r>
            <a:r>
              <a:rPr lang="nl-NL">
                <a:solidFill>
                  <a:schemeClr val="bg1"/>
                </a:solidFill>
                <a:sym typeface="Symbol" pitchFamily="18" charset="2"/>
              </a:rPr>
              <a:t></a:t>
            </a:r>
          </a:p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  <a:sym typeface="Symbol" pitchFamily="18" charset="2"/>
              </a:rPr>
              <a:t>Snededikte </a:t>
            </a:r>
          </a:p>
          <a:p>
            <a:pPr>
              <a:spcBef>
                <a:spcPct val="50000"/>
              </a:spcBef>
            </a:pPr>
            <a:endParaRPr lang="nl-NL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2" name="Picture 2" descr="KURTULMUS LEYL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4800"/>
            <a:ext cx="4572000" cy="3983038"/>
          </a:xfrm>
          <a:prstGeom prst="rect">
            <a:avLst/>
          </a:prstGeom>
          <a:noFill/>
        </p:spPr>
      </p:pic>
      <p:pic>
        <p:nvPicPr>
          <p:cNvPr id="122883" name="Picture 3" descr="SERNEELS THE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9275" y="0"/>
            <a:ext cx="4784725" cy="4168775"/>
          </a:xfrm>
          <a:prstGeom prst="rect">
            <a:avLst/>
          </a:prstGeom>
          <a:noFill/>
        </p:spPr>
      </p:pic>
      <p:sp>
        <p:nvSpPr>
          <p:cNvPr id="122884" name="Text Box 4"/>
          <p:cNvSpPr txBox="1">
            <a:spLocks noChangeArrowheads="1"/>
          </p:cNvSpPr>
          <p:nvPr/>
        </p:nvSpPr>
        <p:spPr bwMode="auto">
          <a:xfrm>
            <a:off x="0" y="5029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solidFill>
                <a:srgbClr val="FFCC00"/>
              </a:solidFill>
            </a:endParaRPr>
          </a:p>
        </p:txBody>
      </p:sp>
      <p:sp>
        <p:nvSpPr>
          <p:cNvPr id="122885" name="Text Box 5"/>
          <p:cNvSpPr txBox="1">
            <a:spLocks noChangeArrowheads="1"/>
          </p:cNvSpPr>
          <p:nvPr/>
        </p:nvSpPr>
        <p:spPr bwMode="auto">
          <a:xfrm>
            <a:off x="1295400" y="4572000"/>
            <a:ext cx="693420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CT sinussen                         HRCT rotsbeenderen</a:t>
            </a:r>
          </a:p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10mAs                                   250mAs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42" name="Picture 2" descr="EMPHYS POSTER2"/>
          <p:cNvPicPr>
            <a:picLocks noChangeAspect="1" noChangeArrowheads="1"/>
          </p:cNvPicPr>
          <p:nvPr/>
        </p:nvPicPr>
        <p:blipFill>
          <a:blip r:embed="rId2"/>
          <a:srcRect l="5414" t="16301" r="43137" b="10335"/>
          <a:stretch>
            <a:fillRect/>
          </a:stretch>
        </p:blipFill>
        <p:spPr bwMode="auto">
          <a:xfrm>
            <a:off x="457200" y="304800"/>
            <a:ext cx="3667125" cy="5638800"/>
          </a:xfrm>
          <a:prstGeom prst="rect">
            <a:avLst/>
          </a:prstGeom>
          <a:noFill/>
          <a:ln w="6350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163843" name="Picture 3" descr="EMPHYS POSTER"/>
          <p:cNvPicPr>
            <a:picLocks noChangeAspect="1" noChangeArrowheads="1"/>
          </p:cNvPicPr>
          <p:nvPr/>
        </p:nvPicPr>
        <p:blipFill>
          <a:blip r:embed="rId3"/>
          <a:srcRect l="9596" t="17287" r="44229" b="11565"/>
          <a:stretch>
            <a:fillRect/>
          </a:stretch>
        </p:blipFill>
        <p:spPr bwMode="auto">
          <a:xfrm>
            <a:off x="4876800" y="304800"/>
            <a:ext cx="3511550" cy="5715000"/>
          </a:xfrm>
          <a:prstGeom prst="rect">
            <a:avLst/>
          </a:prstGeom>
          <a:noFill/>
          <a:ln w="317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163844" name="Text Box 4"/>
          <p:cNvSpPr txBox="1">
            <a:spLocks noChangeArrowheads="1"/>
          </p:cNvSpPr>
          <p:nvPr/>
        </p:nvSpPr>
        <p:spPr bwMode="auto">
          <a:xfrm>
            <a:off x="1447800" y="6324600"/>
            <a:ext cx="579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100 mAs                                        20 mAs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7" name="Picture 3" descr="ademhali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067175" cy="3543300"/>
          </a:xfrm>
          <a:prstGeom prst="rect">
            <a:avLst/>
          </a:prstGeom>
          <a:noFill/>
        </p:spPr>
      </p:pic>
      <p:pic>
        <p:nvPicPr>
          <p:cNvPr id="123908" name="Picture 4" descr="ademhali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405188"/>
            <a:ext cx="4067175" cy="3452812"/>
          </a:xfrm>
          <a:prstGeom prst="rect">
            <a:avLst/>
          </a:prstGeom>
          <a:noFill/>
        </p:spPr>
      </p:pic>
      <p:sp>
        <p:nvSpPr>
          <p:cNvPr id="123910" name="Text Box 6"/>
          <p:cNvSpPr txBox="1">
            <a:spLocks noChangeArrowheads="1"/>
          </p:cNvSpPr>
          <p:nvPr/>
        </p:nvSpPr>
        <p:spPr bwMode="auto">
          <a:xfrm>
            <a:off x="4787900" y="6021388"/>
            <a:ext cx="320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ademhalingsartefacten</a:t>
            </a:r>
          </a:p>
        </p:txBody>
      </p:sp>
      <p:pic>
        <p:nvPicPr>
          <p:cNvPr id="123911" name="Picture 7" descr="ademhalingsartefacte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7175" y="0"/>
            <a:ext cx="5076825" cy="4732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30" name="Picture 2" descr="metaa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848600" cy="68373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4" name="Picture 2" descr="metaa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648200" cy="4049713"/>
          </a:xfrm>
          <a:prstGeom prst="rect">
            <a:avLst/>
          </a:prstGeom>
          <a:noFill/>
        </p:spPr>
      </p:pic>
      <p:pic>
        <p:nvPicPr>
          <p:cNvPr id="125955" name="Picture 3" descr="metaa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3400" y="0"/>
            <a:ext cx="4800600" cy="4183063"/>
          </a:xfrm>
          <a:prstGeom prst="rect">
            <a:avLst/>
          </a:prstGeom>
          <a:noFill/>
        </p:spPr>
      </p:pic>
      <p:sp>
        <p:nvSpPr>
          <p:cNvPr id="125956" name="Text Box 4"/>
          <p:cNvSpPr txBox="1">
            <a:spLocks noChangeArrowheads="1"/>
          </p:cNvSpPr>
          <p:nvPr/>
        </p:nvSpPr>
        <p:spPr bwMode="auto">
          <a:xfrm>
            <a:off x="2895600" y="5715000"/>
            <a:ext cx="3962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    metaalartefacten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6052" name="Picture 4" descr="STEEGMANS JEAN JACOBUS^^^^"/>
          <p:cNvPicPr>
            <a:picLocks noChangeAspect="1" noChangeArrowheads="1"/>
          </p:cNvPicPr>
          <p:nvPr/>
        </p:nvPicPr>
        <p:blipFill>
          <a:blip r:embed="rId2"/>
          <a:srcRect l="21683" t="25658" r="23410"/>
          <a:stretch>
            <a:fillRect/>
          </a:stretch>
        </p:blipFill>
        <p:spPr bwMode="auto">
          <a:xfrm>
            <a:off x="0" y="908050"/>
            <a:ext cx="3276600" cy="4176713"/>
          </a:xfrm>
          <a:prstGeom prst="rect">
            <a:avLst/>
          </a:prstGeom>
          <a:noFill/>
        </p:spPr>
      </p:pic>
      <p:pic>
        <p:nvPicPr>
          <p:cNvPr id="386053" name="Picture 5" descr="STEEGMANS JEAN JACOBUS^^^^"/>
          <p:cNvPicPr>
            <a:picLocks noChangeAspect="1" noChangeArrowheads="1"/>
          </p:cNvPicPr>
          <p:nvPr/>
        </p:nvPicPr>
        <p:blipFill>
          <a:blip r:embed="rId3"/>
          <a:srcRect t="32071"/>
          <a:stretch>
            <a:fillRect/>
          </a:stretch>
        </p:blipFill>
        <p:spPr bwMode="auto">
          <a:xfrm>
            <a:off x="3492500" y="1268413"/>
            <a:ext cx="5651500" cy="36147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0450" name="Picture 2" descr="ademhali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6250"/>
            <a:ext cx="4067175" cy="3543300"/>
          </a:xfrm>
          <a:prstGeom prst="rect">
            <a:avLst/>
          </a:prstGeom>
          <a:noFill/>
        </p:spPr>
      </p:pic>
      <p:sp>
        <p:nvSpPr>
          <p:cNvPr id="360451" name="Text Box 3"/>
          <p:cNvSpPr txBox="1">
            <a:spLocks noChangeArrowheads="1"/>
          </p:cNvSpPr>
          <p:nvPr/>
        </p:nvSpPr>
        <p:spPr bwMode="auto">
          <a:xfrm>
            <a:off x="4787900" y="6021388"/>
            <a:ext cx="320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bewegingsartefacten</a:t>
            </a:r>
          </a:p>
        </p:txBody>
      </p:sp>
      <p:pic>
        <p:nvPicPr>
          <p:cNvPr id="360452" name="Picture 4" descr="HENNUS_MICHEL_JOSEPH_0"/>
          <p:cNvPicPr>
            <a:picLocks noChangeAspect="1" noChangeArrowheads="1"/>
          </p:cNvPicPr>
          <p:nvPr/>
        </p:nvPicPr>
        <p:blipFill>
          <a:blip r:embed="rId3"/>
          <a:srcRect t="10669" r="11871" b="11008"/>
          <a:stretch>
            <a:fillRect/>
          </a:stretch>
        </p:blipFill>
        <p:spPr bwMode="auto">
          <a:xfrm>
            <a:off x="3995738" y="0"/>
            <a:ext cx="5148262" cy="45751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6" name="Picture 2" descr="volumescan artefac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696200" cy="68405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125538"/>
            <a:ext cx="3432175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0339" name="Picture 3" descr="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4663" y="1125538"/>
            <a:ext cx="4549775" cy="3424237"/>
          </a:xfrm>
          <a:prstGeom prst="rect">
            <a:avLst/>
          </a:prstGeom>
          <a:noFill/>
        </p:spPr>
      </p:pic>
      <p:sp>
        <p:nvSpPr>
          <p:cNvPr id="270340" name="Text Box 4"/>
          <p:cNvSpPr txBox="1">
            <a:spLocks noChangeArrowheads="1"/>
          </p:cNvSpPr>
          <p:nvPr/>
        </p:nvSpPr>
        <p:spPr bwMode="auto">
          <a:xfrm>
            <a:off x="1042988" y="5013325"/>
            <a:ext cx="7273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BE" b="1">
                <a:solidFill>
                  <a:schemeClr val="bg1"/>
                </a:solidFill>
              </a:rPr>
              <a:t>1974  </a:t>
            </a:r>
            <a:r>
              <a:rPr lang="nl-BE">
                <a:solidFill>
                  <a:schemeClr val="bg1"/>
                </a:solidFill>
              </a:rPr>
              <a:t>  </a:t>
            </a:r>
            <a:r>
              <a:rPr lang="nl-BE">
                <a:solidFill>
                  <a:srgbClr val="FFCC00"/>
                </a:solidFill>
              </a:rPr>
              <a:t>                                                   </a:t>
            </a:r>
            <a:r>
              <a:rPr lang="nl-BE" b="1">
                <a:solidFill>
                  <a:schemeClr val="bg1"/>
                </a:solidFill>
              </a:rPr>
              <a:t>2008</a:t>
            </a:r>
            <a:endParaRPr lang="nl-NL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90" name="Picture 2" descr="GUNAYDIN KADI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124200" cy="2722563"/>
          </a:xfrm>
          <a:prstGeom prst="rect">
            <a:avLst/>
          </a:prstGeom>
          <a:noFill/>
        </p:spPr>
      </p:pic>
      <p:pic>
        <p:nvPicPr>
          <p:cNvPr id="140291" name="Picture 3" descr="GUNAYDIN KADI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3600" y="0"/>
            <a:ext cx="3200400" cy="2789238"/>
          </a:xfrm>
          <a:prstGeom prst="rect">
            <a:avLst/>
          </a:prstGeom>
          <a:noFill/>
        </p:spPr>
      </p:pic>
      <p:pic>
        <p:nvPicPr>
          <p:cNvPr id="140292" name="Picture 4" descr="GUNAYDIN KADI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71800" y="0"/>
            <a:ext cx="3200400" cy="2787650"/>
          </a:xfrm>
          <a:prstGeom prst="rect">
            <a:avLst/>
          </a:prstGeom>
          <a:noFill/>
        </p:spPr>
      </p:pic>
      <p:pic>
        <p:nvPicPr>
          <p:cNvPr id="140294" name="Picture 6" descr="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946400"/>
            <a:ext cx="9144000" cy="3911600"/>
          </a:xfrm>
          <a:prstGeom prst="rect">
            <a:avLst/>
          </a:prstGeom>
          <a:noFill/>
        </p:spPr>
      </p:pic>
      <p:sp>
        <p:nvSpPr>
          <p:cNvPr id="140295" name="Rectangle 7"/>
          <p:cNvSpPr>
            <a:spLocks noChangeArrowheads="1"/>
          </p:cNvSpPr>
          <p:nvPr/>
        </p:nvSpPr>
        <p:spPr bwMode="auto">
          <a:xfrm>
            <a:off x="0" y="2636838"/>
            <a:ext cx="9144000" cy="360362"/>
          </a:xfrm>
          <a:prstGeom prst="rect">
            <a:avLst/>
          </a:prstGeom>
          <a:solidFill>
            <a:srgbClr val="777777"/>
          </a:solidFill>
          <a:ln w="9525">
            <a:solidFill>
              <a:srgbClr val="777777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nl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4" name="Picture 2" descr="SLEGERS CATHARINA"/>
          <p:cNvPicPr>
            <a:picLocks noChangeAspect="1" noChangeArrowheads="1"/>
          </p:cNvPicPr>
          <p:nvPr/>
        </p:nvPicPr>
        <p:blipFill>
          <a:blip r:embed="rId2"/>
          <a:srcRect b="12117"/>
          <a:stretch>
            <a:fillRect/>
          </a:stretch>
        </p:blipFill>
        <p:spPr bwMode="auto">
          <a:xfrm>
            <a:off x="0" y="2636838"/>
            <a:ext cx="4572000" cy="3500437"/>
          </a:xfrm>
          <a:prstGeom prst="rect">
            <a:avLst/>
          </a:prstGeom>
          <a:noFill/>
        </p:spPr>
      </p:pic>
      <p:pic>
        <p:nvPicPr>
          <p:cNvPr id="141315" name="Picture 3" descr="SLEGERS CATHARINA"/>
          <p:cNvPicPr>
            <a:picLocks noChangeAspect="1" noChangeArrowheads="1"/>
          </p:cNvPicPr>
          <p:nvPr/>
        </p:nvPicPr>
        <p:blipFill>
          <a:blip r:embed="rId3"/>
          <a:srcRect t="18712" b="20062"/>
          <a:stretch>
            <a:fillRect/>
          </a:stretch>
        </p:blipFill>
        <p:spPr bwMode="auto">
          <a:xfrm>
            <a:off x="4572000" y="3716338"/>
            <a:ext cx="4572000" cy="2438400"/>
          </a:xfrm>
          <a:prstGeom prst="rect">
            <a:avLst/>
          </a:prstGeom>
          <a:noFill/>
        </p:spPr>
      </p:pic>
      <p:sp>
        <p:nvSpPr>
          <p:cNvPr id="141316" name="Text Box 4"/>
          <p:cNvSpPr txBox="1">
            <a:spLocks noChangeArrowheads="1"/>
          </p:cNvSpPr>
          <p:nvPr/>
        </p:nvSpPr>
        <p:spPr bwMode="auto">
          <a:xfrm>
            <a:off x="539750" y="6165850"/>
            <a:ext cx="8135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b="1">
                <a:solidFill>
                  <a:schemeClr val="bg1"/>
                </a:solidFill>
              </a:rPr>
              <a:t>overschrijden van de scan</a:t>
            </a:r>
            <a:r>
              <a:rPr lang="nl-NL" b="1" u="sng">
                <a:solidFill>
                  <a:schemeClr val="bg1"/>
                </a:solidFill>
              </a:rPr>
              <a:t>range</a:t>
            </a:r>
            <a:r>
              <a:rPr lang="nl-NL" b="1">
                <a:solidFill>
                  <a:schemeClr val="bg1"/>
                </a:solidFill>
              </a:rPr>
              <a:t> moet vermeden worden</a:t>
            </a:r>
          </a:p>
        </p:txBody>
      </p:sp>
      <p:sp>
        <p:nvSpPr>
          <p:cNvPr id="141317" name="Text Box 5"/>
          <p:cNvSpPr txBox="1">
            <a:spLocks noChangeArrowheads="1"/>
          </p:cNvSpPr>
          <p:nvPr/>
        </p:nvSpPr>
        <p:spPr bwMode="auto">
          <a:xfrm>
            <a:off x="228600" y="0"/>
            <a:ext cx="419100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FontTx/>
              <a:buAutoNum type="arabicParenR"/>
            </a:pPr>
            <a:r>
              <a:rPr lang="nl-NL">
                <a:solidFill>
                  <a:schemeClr val="bg1"/>
                </a:solidFill>
              </a:rPr>
              <a:t>TOPOGRAM</a:t>
            </a:r>
          </a:p>
          <a:p>
            <a:pPr marL="457200" indent="-457200">
              <a:spcBef>
                <a:spcPct val="50000"/>
              </a:spcBef>
              <a:buFontTx/>
              <a:buAutoNum type="arabicParenR"/>
            </a:pPr>
            <a:endParaRPr lang="nl-BE">
              <a:solidFill>
                <a:schemeClr val="bg1"/>
              </a:solidFill>
            </a:endParaRPr>
          </a:p>
          <a:p>
            <a:pPr marL="457200" indent="-457200">
              <a:spcBef>
                <a:spcPct val="50000"/>
              </a:spcBef>
            </a:pPr>
            <a:endParaRPr lang="nl-BE">
              <a:solidFill>
                <a:srgbClr val="FFCC00"/>
              </a:solidFill>
            </a:endParaRPr>
          </a:p>
          <a:p>
            <a:pPr marL="457200" indent="-457200">
              <a:spcBef>
                <a:spcPct val="50000"/>
              </a:spcBef>
            </a:pPr>
            <a:endParaRPr lang="nl-NL">
              <a:solidFill>
                <a:schemeClr val="bg1"/>
              </a:solidFill>
            </a:endParaRPr>
          </a:p>
          <a:p>
            <a:pPr marL="457200" indent="-457200"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2)</a:t>
            </a:r>
            <a:r>
              <a:rPr lang="nl-NL">
                <a:solidFill>
                  <a:srgbClr val="FFCC00"/>
                </a:solidFill>
              </a:rPr>
              <a:t> </a:t>
            </a:r>
            <a:r>
              <a:rPr lang="nl-NL">
                <a:solidFill>
                  <a:schemeClr val="bg1"/>
                </a:solidFill>
              </a:rPr>
              <a:t>TOMOGRAM</a:t>
            </a:r>
          </a:p>
        </p:txBody>
      </p:sp>
      <p:pic>
        <p:nvPicPr>
          <p:cNvPr id="141318" name="Picture 6" descr="te groot topogram en te brede range"/>
          <p:cNvPicPr>
            <a:picLocks noChangeAspect="1" noChangeArrowheads="1"/>
          </p:cNvPicPr>
          <p:nvPr/>
        </p:nvPicPr>
        <p:blipFill>
          <a:blip r:embed="rId4"/>
          <a:srcRect t="15039" b="15846"/>
          <a:stretch>
            <a:fillRect/>
          </a:stretch>
        </p:blipFill>
        <p:spPr bwMode="auto">
          <a:xfrm>
            <a:off x="4716463" y="0"/>
            <a:ext cx="4427537" cy="28527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66" name="Picture 2" descr="4"/>
          <p:cNvPicPr>
            <a:picLocks noChangeAspect="1" noChangeArrowheads="1"/>
          </p:cNvPicPr>
          <p:nvPr/>
        </p:nvPicPr>
        <p:blipFill>
          <a:blip r:embed="rId2"/>
          <a:srcRect b="17453"/>
          <a:stretch>
            <a:fillRect/>
          </a:stretch>
        </p:blipFill>
        <p:spPr bwMode="auto">
          <a:xfrm>
            <a:off x="2133600" y="0"/>
            <a:ext cx="4741863" cy="5661025"/>
          </a:xfrm>
          <a:prstGeom prst="rect">
            <a:avLst/>
          </a:prstGeom>
          <a:noFill/>
        </p:spPr>
      </p:pic>
      <p:sp>
        <p:nvSpPr>
          <p:cNvPr id="164867" name="Text Box 3"/>
          <p:cNvSpPr txBox="1">
            <a:spLocks noChangeArrowheads="1"/>
          </p:cNvSpPr>
          <p:nvPr/>
        </p:nvSpPr>
        <p:spPr bwMode="auto">
          <a:xfrm>
            <a:off x="2627313" y="5949950"/>
            <a:ext cx="525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BE">
                <a:solidFill>
                  <a:schemeClr val="bg1"/>
                </a:solidFill>
              </a:rPr>
              <a:t>afscherming van de patiënt</a:t>
            </a:r>
            <a:endParaRPr lang="nl-NL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70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6100" y="1412875"/>
            <a:ext cx="4171950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070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412875"/>
            <a:ext cx="4057650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0710" name="Text Box 6"/>
          <p:cNvSpPr txBox="1">
            <a:spLocks noChangeArrowheads="1"/>
          </p:cNvSpPr>
          <p:nvPr/>
        </p:nvSpPr>
        <p:spPr bwMode="auto">
          <a:xfrm>
            <a:off x="2051050" y="5876925"/>
            <a:ext cx="46085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BE">
                <a:solidFill>
                  <a:schemeClr val="bg1"/>
                </a:solidFill>
              </a:rPr>
              <a:t>              oogbescherming</a:t>
            </a:r>
            <a:endParaRPr lang="nl-NL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73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5661025"/>
            <a:ext cx="8316912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173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4033838" cy="2239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173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2276475"/>
            <a:ext cx="4029075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1735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765175"/>
            <a:ext cx="3960813" cy="371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1736" name="Rectangle 8"/>
          <p:cNvSpPr>
            <a:spLocks noChangeArrowheads="1"/>
          </p:cNvSpPr>
          <p:nvPr/>
        </p:nvSpPr>
        <p:spPr bwMode="auto">
          <a:xfrm>
            <a:off x="0" y="0"/>
            <a:ext cx="4500563" cy="333375"/>
          </a:xfrm>
          <a:prstGeom prst="rect">
            <a:avLst/>
          </a:prstGeom>
          <a:solidFill>
            <a:srgbClr val="777777"/>
          </a:solidFill>
          <a:ln w="9525">
            <a:solidFill>
              <a:srgbClr val="777777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nl-BE"/>
          </a:p>
        </p:txBody>
      </p:sp>
      <p:sp>
        <p:nvSpPr>
          <p:cNvPr id="201737" name="Text Box 9"/>
          <p:cNvSpPr txBox="1">
            <a:spLocks noChangeArrowheads="1"/>
          </p:cNvSpPr>
          <p:nvPr/>
        </p:nvSpPr>
        <p:spPr bwMode="auto">
          <a:xfrm>
            <a:off x="2195513" y="5084763"/>
            <a:ext cx="4321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BE">
                <a:solidFill>
                  <a:schemeClr val="bg1"/>
                </a:solidFill>
              </a:rPr>
              <a:t>bismuth beschermingsdeken</a:t>
            </a:r>
            <a:endParaRPr lang="nl-NL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Text Box 2"/>
          <p:cNvSpPr txBox="1">
            <a:spLocks noChangeArrowheads="1"/>
          </p:cNvSpPr>
          <p:nvPr/>
        </p:nvSpPr>
        <p:spPr bwMode="auto">
          <a:xfrm>
            <a:off x="0" y="457200"/>
            <a:ext cx="914400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b="1" u="sng">
                <a:solidFill>
                  <a:schemeClr val="bg1"/>
                </a:solidFill>
              </a:rPr>
              <a:t>Radioprotectie</a:t>
            </a:r>
            <a:r>
              <a:rPr lang="nl-NL">
                <a:solidFill>
                  <a:schemeClr val="bg1"/>
                </a:solidFill>
              </a:rPr>
              <a:t> blijft essentieel als men zich </a:t>
            </a:r>
            <a:r>
              <a:rPr lang="nl-NL" u="sng">
                <a:solidFill>
                  <a:schemeClr val="bg1"/>
                </a:solidFill>
              </a:rPr>
              <a:t>in de scanruimte</a:t>
            </a:r>
            <a:r>
              <a:rPr lang="nl-NL">
                <a:solidFill>
                  <a:schemeClr val="bg1"/>
                </a:solidFill>
              </a:rPr>
              <a:t> bevindt</a:t>
            </a:r>
          </a:p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 (trauma, moeder bij kind, contrastinjectie , puncties...)</a:t>
            </a:r>
          </a:p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- voldoende afstand</a:t>
            </a:r>
          </a:p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- loodbescherming, loodkraag</a:t>
            </a:r>
          </a:p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- dosisreductie bij CT-geleide puncties</a:t>
            </a:r>
          </a:p>
        </p:txBody>
      </p:sp>
      <p:pic>
        <p:nvPicPr>
          <p:cNvPr id="162819" name="Picture 3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86463" y="1676400"/>
            <a:ext cx="3157537" cy="5181600"/>
          </a:xfrm>
          <a:prstGeom prst="rect">
            <a:avLst/>
          </a:prstGeom>
          <a:noFill/>
        </p:spPr>
      </p:pic>
      <p:pic>
        <p:nvPicPr>
          <p:cNvPr id="162820" name="Picture 4" descr="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3886200"/>
            <a:ext cx="3378200" cy="2533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62" name="Picture 2" descr="DAENEN IVA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489325" cy="3040063"/>
          </a:xfrm>
          <a:prstGeom prst="rect">
            <a:avLst/>
          </a:prstGeom>
          <a:noFill/>
        </p:spPr>
      </p:pic>
      <p:pic>
        <p:nvPicPr>
          <p:cNvPr id="143363" name="Picture 3" descr="DAENEN IVA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0400" y="0"/>
            <a:ext cx="3505200" cy="3052763"/>
          </a:xfrm>
          <a:prstGeom prst="rect">
            <a:avLst/>
          </a:prstGeom>
          <a:noFill/>
        </p:spPr>
      </p:pic>
      <p:pic>
        <p:nvPicPr>
          <p:cNvPr id="143364" name="Picture 4" descr="DAENEN IVA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38800" y="0"/>
            <a:ext cx="3505200" cy="3052763"/>
          </a:xfrm>
          <a:prstGeom prst="rect">
            <a:avLst/>
          </a:prstGeom>
          <a:noFill/>
        </p:spPr>
      </p:pic>
      <p:sp>
        <p:nvSpPr>
          <p:cNvPr id="143365" name="Text Box 5"/>
          <p:cNvSpPr txBox="1">
            <a:spLocks noChangeArrowheads="1"/>
          </p:cNvSpPr>
          <p:nvPr/>
        </p:nvSpPr>
        <p:spPr bwMode="auto">
          <a:xfrm>
            <a:off x="381000" y="5943600"/>
            <a:ext cx="441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CT-geleide puncties</a:t>
            </a:r>
          </a:p>
        </p:txBody>
      </p:sp>
      <p:pic>
        <p:nvPicPr>
          <p:cNvPr id="143366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57550" y="3143250"/>
            <a:ext cx="3733800" cy="35718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1649" y="618649"/>
            <a:ext cx="5326380" cy="5324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 bwMode="auto">
          <a:xfrm>
            <a:off x="662940" y="137160"/>
            <a:ext cx="7772400" cy="1135857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nl-NL" smtClean="0">
                <a:ea typeface="ＭＳ Ｐゴシック" pitchFamily="-65" charset="-128"/>
              </a:rPr>
              <a:t>Spiraal CT</a:t>
            </a:r>
          </a:p>
        </p:txBody>
      </p:sp>
      <p:pic>
        <p:nvPicPr>
          <p:cNvPr id="3075" name="Tijdelijke aanduiding voor inhoud 3" descr="spiralCTa.jpg"/>
          <p:cNvPicPr>
            <a:picLocks noGrp="1" noChangeAspect="1"/>
          </p:cNvPicPr>
          <p:nvPr>
            <p:ph idx="1"/>
          </p:nvPr>
        </p:nvPicPr>
        <p:blipFill>
          <a:blip r:embed="rId2"/>
          <a:srcRect l="-32706" r="-32706"/>
          <a:stretch>
            <a:fillRect/>
          </a:stretch>
        </p:blipFill>
        <p:spPr bwMode="auto">
          <a:xfrm>
            <a:off x="0" y="1114425"/>
            <a:ext cx="9309735" cy="4930617"/>
          </a:xfrm>
          <a:noFill/>
          <a:ln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el 1"/>
          <p:cNvSpPr>
            <a:spLocks noGrp="1"/>
          </p:cNvSpPr>
          <p:nvPr>
            <p:ph type="title"/>
          </p:nvPr>
        </p:nvSpPr>
        <p:spPr bwMode="auto">
          <a:xfrm>
            <a:off x="457200" y="27432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nl-NL" smtClean="0">
                <a:ea typeface="ＭＳ Ｐゴシック" pitchFamily="-65" charset="-128"/>
              </a:rPr>
              <a:t>CBCT</a:t>
            </a:r>
          </a:p>
        </p:txBody>
      </p:sp>
      <p:pic>
        <p:nvPicPr>
          <p:cNvPr id="4099" name="Tijdelijke aanduiding voor inhoud 3" descr="Cone_Beam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50194" y="1757363"/>
            <a:ext cx="5896451" cy="3407569"/>
          </a:xfrm>
          <a:noFill/>
          <a:ln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29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1125538"/>
            <a:ext cx="3455987" cy="319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8293" name="Text Box 5"/>
          <p:cNvSpPr txBox="1">
            <a:spLocks noChangeArrowheads="1"/>
          </p:cNvSpPr>
          <p:nvPr/>
        </p:nvSpPr>
        <p:spPr bwMode="auto">
          <a:xfrm>
            <a:off x="1042988" y="5013325"/>
            <a:ext cx="7273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BE" b="1">
                <a:solidFill>
                  <a:schemeClr val="bg1"/>
                </a:solidFill>
              </a:rPr>
              <a:t>1974                                                       2008</a:t>
            </a:r>
            <a:endParaRPr lang="nl-NL" b="1">
              <a:solidFill>
                <a:schemeClr val="bg1"/>
              </a:solidFill>
            </a:endParaRPr>
          </a:p>
        </p:txBody>
      </p:sp>
      <p:pic>
        <p:nvPicPr>
          <p:cNvPr id="268296" name="CT hart MPEG.mpg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284663" y="1125538"/>
            <a:ext cx="4233862" cy="317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54" fill="hold"/>
                                        <p:tgtEl>
                                          <p:spTgt spid="2682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6829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682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682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8296"/>
                  </p:tgtEl>
                </p:cond>
              </p:nextCondLst>
            </p:seq>
          </p:childTnLst>
        </p:cTn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"/>
          <p:cNvSpPr>
            <a:spLocks noGrp="1" noChangeArrowheads="1"/>
          </p:cNvSpPr>
          <p:nvPr>
            <p:ph type="ctrTitle"/>
          </p:nvPr>
        </p:nvSpPr>
        <p:spPr>
          <a:xfrm>
            <a:off x="497205" y="320040"/>
            <a:ext cx="8149590" cy="1051560"/>
          </a:xfrm>
        </p:spPr>
        <p:txBody>
          <a:bodyPr lIns="0" tIns="0" rIns="0" bIns="0"/>
          <a:lstStyle/>
          <a:p>
            <a:pPr eaLnBrk="1" hangingPunct="1">
              <a:lnSpc>
                <a:spcPct val="95000"/>
              </a:lnSpc>
              <a:defRPr/>
            </a:pPr>
            <a:r>
              <a:rPr lang="en-US" dirty="0" err="1" smtClean="0">
                <a:latin typeface="+mn-lt"/>
                <a:ea typeface="ＭＳ Ｐゴシック" pitchFamily="-65" charset="-128"/>
              </a:rPr>
              <a:t>Voordelen</a:t>
            </a:r>
            <a:endParaRPr lang="en-US" dirty="0" smtClean="0">
              <a:latin typeface="+mn-lt"/>
              <a:ea typeface="ＭＳ Ｐゴシック" pitchFamily="-65" charset="-128"/>
            </a:endParaRPr>
          </a:p>
        </p:txBody>
      </p:sp>
      <p:sp>
        <p:nvSpPr>
          <p:cNvPr id="17411" name="Text Box 4"/>
          <p:cNvSpPr txBox="1">
            <a:spLocks noChangeArrowheads="1"/>
          </p:cNvSpPr>
          <p:nvPr/>
        </p:nvSpPr>
        <p:spPr bwMode="auto">
          <a:xfrm>
            <a:off x="497205" y="1645920"/>
            <a:ext cx="8149590" cy="333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lvl="1" indent="-308610">
              <a:lnSpc>
                <a:spcPct val="95000"/>
              </a:lnSpc>
              <a:buClr>
                <a:schemeClr val="accent1"/>
              </a:buClr>
              <a:buSzPct val="100000"/>
              <a:buFontTx/>
              <a:buChar char="•"/>
            </a:pP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Dosis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 (</a:t>
            </a: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eff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) </a:t>
            </a: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ligt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tussen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 de 20-100 µ</a:t>
            </a: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sv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, </a:t>
            </a: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een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dosis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reductie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doorgaans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 van 8 tot 10 </a:t>
            </a: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maal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.</a:t>
            </a:r>
            <a:endParaRPr lang="en-US" dirty="0">
              <a:solidFill>
                <a:schemeClr val="accent1"/>
              </a:solidFill>
            </a:endParaRPr>
          </a:p>
          <a:p>
            <a:pPr lvl="1" indent="-308610">
              <a:lnSpc>
                <a:spcPct val="95000"/>
              </a:lnSpc>
              <a:buClr>
                <a:schemeClr val="accent1"/>
              </a:buClr>
              <a:buSzPct val="100000"/>
              <a:buFontTx/>
              <a:buChar char="•"/>
            </a:pP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Veel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hogere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resolutie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 (</a:t>
            </a: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isotroop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) </a:t>
            </a: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aan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lagere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dosis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 ( 75 µm </a:t>
            </a: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kan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multislice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niet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aan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), </a:t>
            </a: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voornamelijk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hoge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resolutie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bot</a:t>
            </a:r>
            <a:endParaRPr lang="en-US" dirty="0">
              <a:solidFill>
                <a:schemeClr val="accent1"/>
              </a:solidFill>
            </a:endParaRPr>
          </a:p>
          <a:p>
            <a:pPr lvl="1" indent="-308610">
              <a:lnSpc>
                <a:spcPct val="95000"/>
              </a:lnSpc>
              <a:buClr>
                <a:schemeClr val="accent1"/>
              </a:buClr>
              <a:buSzPct val="100000"/>
              <a:buFontTx/>
              <a:buChar char="•"/>
            </a:pP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Reductie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 van de </a:t>
            </a: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metaal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artefacten</a:t>
            </a:r>
            <a:endParaRPr lang="en-US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"/>
          <p:cNvSpPr>
            <a:spLocks noGrp="1" noChangeArrowheads="1"/>
          </p:cNvSpPr>
          <p:nvPr>
            <p:ph type="ctrTitle"/>
          </p:nvPr>
        </p:nvSpPr>
        <p:spPr>
          <a:xfrm>
            <a:off x="508635" y="161449"/>
            <a:ext cx="8149590" cy="1051560"/>
          </a:xfrm>
        </p:spPr>
        <p:txBody>
          <a:bodyPr lIns="0" tIns="0" rIns="0" bIns="0"/>
          <a:lstStyle/>
          <a:p>
            <a:pPr eaLnBrk="1" hangingPunct="1">
              <a:lnSpc>
                <a:spcPct val="95000"/>
              </a:lnSpc>
              <a:defRPr/>
            </a:pPr>
            <a:r>
              <a:rPr lang="en-US" dirty="0" err="1" smtClean="0">
                <a:latin typeface="+mn-lt"/>
                <a:ea typeface="ＭＳ Ｐゴシック" pitchFamily="-65" charset="-128"/>
              </a:rPr>
              <a:t>Nadelen</a:t>
            </a:r>
            <a:endParaRPr lang="en-US" dirty="0" smtClean="0">
              <a:latin typeface="+mn-lt"/>
              <a:ea typeface="ＭＳ Ｐゴシック" pitchFamily="-65" charset="-128"/>
            </a:endParaRPr>
          </a:p>
        </p:txBody>
      </p:sp>
      <p:sp>
        <p:nvSpPr>
          <p:cNvPr id="18435" name="Text Box 4"/>
          <p:cNvSpPr txBox="1">
            <a:spLocks noChangeArrowheads="1"/>
          </p:cNvSpPr>
          <p:nvPr/>
        </p:nvSpPr>
        <p:spPr bwMode="auto">
          <a:xfrm>
            <a:off x="508635" y="1314450"/>
            <a:ext cx="8149590" cy="467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lvl="1" indent="-308610">
              <a:lnSpc>
                <a:spcPct val="95000"/>
              </a:lnSpc>
              <a:buClr>
                <a:schemeClr val="accent1"/>
              </a:buClr>
              <a:buSzPct val="100000"/>
              <a:buFontTx/>
              <a:buChar char="•"/>
            </a:pP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Scantijd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 en recon-</a:t>
            </a: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tijd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langer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: 20-30 sec</a:t>
            </a:r>
            <a:endParaRPr lang="en-US" dirty="0">
              <a:solidFill>
                <a:schemeClr val="accent1"/>
              </a:solidFill>
            </a:endParaRPr>
          </a:p>
          <a:p>
            <a:pPr lvl="1" indent="-308610">
              <a:lnSpc>
                <a:spcPct val="95000"/>
              </a:lnSpc>
              <a:buClr>
                <a:schemeClr val="accent1"/>
              </a:buClr>
              <a:buSzPct val="100000"/>
              <a:buFontTx/>
              <a:buChar char="•"/>
            </a:pP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Gezien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hoge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resolutie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ook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gevoeliger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aan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beweging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: </a:t>
            </a: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patiënt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goed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immobiliseren</a:t>
            </a:r>
            <a:endParaRPr lang="en-US" dirty="0">
              <a:solidFill>
                <a:schemeClr val="accent1"/>
              </a:solidFill>
            </a:endParaRPr>
          </a:p>
          <a:p>
            <a:pPr lvl="1" indent="-308610">
              <a:lnSpc>
                <a:spcPct val="95000"/>
              </a:lnSpc>
              <a:buClr>
                <a:schemeClr val="accent1"/>
              </a:buClr>
              <a:buSzPct val="100000"/>
              <a:buFontTx/>
              <a:buChar char="•"/>
            </a:pP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Lage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weke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delen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resolutie</a:t>
            </a:r>
            <a:endParaRPr lang="en-US" dirty="0">
              <a:solidFill>
                <a:schemeClr val="accent1"/>
              </a:solidFill>
            </a:endParaRPr>
          </a:p>
          <a:p>
            <a:pPr lvl="1" indent="-308610">
              <a:lnSpc>
                <a:spcPct val="95000"/>
              </a:lnSpc>
              <a:buClr>
                <a:schemeClr val="accent1"/>
              </a:buClr>
              <a:buSzPct val="100000"/>
              <a:buFontTx/>
              <a:buChar char="•"/>
            </a:pP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Liggend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toestel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 is </a:t>
            </a: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niet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geschikt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voor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reconstructie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 van de </a:t>
            </a: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weke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delen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gelaat</a:t>
            </a:r>
            <a:endParaRPr lang="en-US" dirty="0">
              <a:solidFill>
                <a:schemeClr val="accent1"/>
              </a:solidFill>
            </a:endParaRPr>
          </a:p>
          <a:p>
            <a:pPr lvl="1" indent="-308610">
              <a:lnSpc>
                <a:spcPct val="95000"/>
              </a:lnSpc>
              <a:buClr>
                <a:schemeClr val="accent1"/>
              </a:buClr>
              <a:buSzPct val="100000"/>
              <a:buFontTx/>
              <a:buChar char="•"/>
            </a:pP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Heup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 en </a:t>
            </a: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schouder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kan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niet</a:t>
            </a:r>
            <a:endParaRPr lang="en-US" dirty="0">
              <a:solidFill>
                <a:schemeClr val="accent1"/>
              </a:solidFill>
            </a:endParaRPr>
          </a:p>
          <a:p>
            <a:pPr lvl="1" indent="-308610">
              <a:lnSpc>
                <a:spcPct val="95000"/>
              </a:lnSpc>
              <a:buClr>
                <a:schemeClr val="accent1"/>
              </a:buClr>
              <a:buSzPct val="100000"/>
              <a:buFontTx/>
              <a:buChar char="•"/>
            </a:pP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Cwz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charset="0"/>
              </a:rPr>
              <a:t>kan</a:t>
            </a:r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 tot C5.</a:t>
            </a:r>
            <a:endParaRPr lang="en-US" dirty="0">
              <a:solidFill>
                <a:schemeClr val="accent1"/>
              </a:solidFill>
            </a:endParaRPr>
          </a:p>
          <a:p>
            <a:pPr>
              <a:lnSpc>
                <a:spcPct val="95000"/>
              </a:lnSpc>
            </a:pPr>
            <a:endParaRPr lang="en-US" sz="3200" dirty="0">
              <a:solidFill>
                <a:srgbClr val="000000"/>
              </a:solidFill>
              <a:latin typeface="Arial" charset="0"/>
            </a:endParaRPr>
          </a:p>
          <a:p>
            <a:pPr>
              <a:lnSpc>
                <a:spcPct val="95000"/>
              </a:lnSpc>
            </a:pPr>
            <a:endParaRPr lang="en-US" sz="3200" dirty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8999" y="3429000"/>
            <a:ext cx="2794635" cy="914400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Root fracture</a:t>
            </a:r>
          </a:p>
        </p:txBody>
      </p:sp>
      <p:sp>
        <p:nvSpPr>
          <p:cNvPr id="22531" name="Segnaposto numero diapositiva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36619" y="6247925"/>
            <a:ext cx="1907381" cy="45862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9D979B0B-412B-4620-953A-8D898333E704}" type="slidenum">
              <a:rPr lang="en-US"/>
              <a:pPr/>
              <a:t>122</a:t>
            </a:fld>
            <a:endParaRPr lang="en-US"/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4" y="664349"/>
            <a:ext cx="2520280" cy="19658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03" name="Picture 3" descr="D:\brochure-imaging-centre\fract2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89930" y="664350"/>
            <a:ext cx="2232248" cy="18263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46786" name="Picture 2" descr="V:\fracture den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8642" y="4586296"/>
            <a:ext cx="8229658" cy="21605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5" descr="C:\Documents and Settings\claudiano\My Documents\9000_3G_5G\VGi Hi Res Zoom BRU_MARIA GRAZIA_C0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548681"/>
            <a:ext cx="1984512" cy="29523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116632"/>
            <a:ext cx="722752" cy="51169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 bwMode="auto">
          <a:xfrm>
            <a:off x="1403033" y="5373529"/>
            <a:ext cx="1425893" cy="914400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mtClean="0">
                <a:solidFill>
                  <a:srgbClr val="000000"/>
                </a:solidFill>
                <a:ea typeface="ＭＳ Ｐゴシック" pitchFamily="-65" charset="-128"/>
              </a:rPr>
              <a:t>TMJ</a:t>
            </a:r>
          </a:p>
        </p:txBody>
      </p:sp>
      <p:sp>
        <p:nvSpPr>
          <p:cNvPr id="26627" name="Segnaposto numero diapositiva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36619" y="6247925"/>
            <a:ext cx="1907381" cy="45862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CBC0F060-B820-48EB-8BB9-4372BD6855AB}" type="slidenum">
              <a:rPr lang="en-US"/>
              <a:pPr/>
              <a:t>123</a:t>
            </a:fld>
            <a:endParaRPr lang="en-US"/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60648"/>
            <a:ext cx="722752" cy="51169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6629" name="Image 11" descr="VGi FULL _SequenceOfCrosses_Shot (4)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32" y="921544"/>
            <a:ext cx="8748236" cy="5737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/>
          </p:cNvSpPr>
          <p:nvPr>
            <p:ph type="title"/>
          </p:nvPr>
        </p:nvSpPr>
        <p:spPr bwMode="auto">
          <a:xfrm>
            <a:off x="2484597" y="5660708"/>
            <a:ext cx="2015966" cy="864394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nl-NL" smtClean="0">
                <a:ea typeface="ＭＳ Ｐゴシック" pitchFamily="-65" charset="-128"/>
              </a:rPr>
              <a:t>ENT</a:t>
            </a:r>
          </a:p>
        </p:txBody>
      </p:sp>
      <p:pic>
        <p:nvPicPr>
          <p:cNvPr id="10" name="Image 9" descr="ORL sinus 18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00113" y="1197293"/>
            <a:ext cx="3133249" cy="3847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Image 10" descr="ORL sinus 19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00113" y="1197293"/>
            <a:ext cx="3133249" cy="3847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Image 11" descr="ORL sinus 20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00113" y="1197293"/>
            <a:ext cx="3133249" cy="3847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Image 12" descr="ORL sinus 21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00113" y="1197293"/>
            <a:ext cx="3133249" cy="3847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Image 13" descr="ORL sinus 22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00113" y="1197293"/>
            <a:ext cx="3133249" cy="3847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Image 14" descr="ORL sinus 23.jp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900113" y="1197293"/>
            <a:ext cx="3133249" cy="3847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Image 16" descr="ORL sinus 24.jp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900113" y="1197293"/>
            <a:ext cx="3133249" cy="3847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Image 17" descr="ORL sinus 25.jp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900113" y="1197293"/>
            <a:ext cx="3133249" cy="3847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Image 18" descr="ORL sinus 26.jp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147787" y="1197293"/>
            <a:ext cx="3134678" cy="3847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Image 19" descr="ORL sinus 27.jp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147787" y="1197293"/>
            <a:ext cx="3134678" cy="3847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Image 20" descr="ORL sinus 28.jpg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147787" y="1197293"/>
            <a:ext cx="3134678" cy="3847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Image 21" descr="ORL sinus 29.jpg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5147787" y="1197293"/>
            <a:ext cx="3134678" cy="3847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Image 22" descr="ORL sinus 30.jpg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5147787" y="1197293"/>
            <a:ext cx="3134678" cy="3847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Image 23" descr="ORL sinus 31.jpg"/>
          <p:cNvPicPr>
            <a:picLocks noChangeAspect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5147787" y="1197293"/>
            <a:ext cx="3134678" cy="3847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Image 24" descr="ORL sinus 32.jpg"/>
          <p:cNvPicPr>
            <a:picLocks noChangeAspect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5147787" y="1197293"/>
            <a:ext cx="3134678" cy="3847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755576" y="5445224"/>
            <a:ext cx="1525630" cy="108012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8" name="Rectangle 3"/>
          <p:cNvSpPr txBox="1">
            <a:spLocks/>
          </p:cNvSpPr>
          <p:nvPr/>
        </p:nvSpPr>
        <p:spPr>
          <a:xfrm>
            <a:off x="3418999" y="115729"/>
            <a:ext cx="2245995" cy="865823"/>
          </a:xfrm>
          <a:prstGeom prst="rect">
            <a:avLst/>
          </a:prstGeom>
        </p:spPr>
        <p:txBody>
          <a:bodyPr lIns="91439" tIns="45719" rIns="91439" bIns="45719"/>
          <a:lstStyle/>
          <a:p>
            <a:pPr algn="ctr" fontAlgn="auto">
              <a:spcAft>
                <a:spcPts val="0"/>
              </a:spcAft>
              <a:defRPr/>
            </a:pPr>
            <a:r>
              <a:rPr lang="it-IT" sz="3600" spc="-150" dirty="0">
                <a:solidFill>
                  <a:schemeClr val="tx2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SINUSES</a:t>
            </a:r>
          </a:p>
        </p:txBody>
      </p:sp>
    </p:spTree>
    <p:custDataLst>
      <p:tags r:id="rId1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0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100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50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400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500"/>
                            </p:stCondLst>
                            <p:childTnLst>
                              <p:par>
                                <p:cTn id="67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7000"/>
                            </p:stCondLst>
                            <p:childTnLst>
                              <p:par>
                                <p:cTn id="72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Grp="1"/>
          </p:cNvSpPr>
          <p:nvPr>
            <p:ph type="title"/>
          </p:nvPr>
        </p:nvSpPr>
        <p:spPr bwMode="auto">
          <a:xfrm>
            <a:off x="2556034" y="260033"/>
            <a:ext cx="6192203" cy="865823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nl-BE" smtClean="0">
                <a:ea typeface="ＭＳ Ｐゴシック" pitchFamily="-65" charset="-128"/>
              </a:rPr>
              <a:t>Musculoskeletaal</a:t>
            </a:r>
            <a:endParaRPr lang="nl-NL" smtClean="0">
              <a:ea typeface="ＭＳ Ｐゴシック" pitchFamily="-65" charset="-128"/>
            </a:endParaRPr>
          </a:p>
        </p:txBody>
      </p:sp>
      <p:sp>
        <p:nvSpPr>
          <p:cNvPr id="32771" name="Segnaposto numero diapositiva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36619" y="6247925"/>
            <a:ext cx="1907381" cy="45862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DA80717D-8219-4D89-A1F9-DCC9B135D2DE}" type="slidenum">
              <a:rPr lang="en-US"/>
              <a:pPr/>
              <a:t>125</a:t>
            </a:fld>
            <a:endParaRPr lang="en-US"/>
          </a:p>
        </p:txBody>
      </p:sp>
      <p:pic>
        <p:nvPicPr>
          <p:cNvPr id="32772" name="Image 2" descr="OS poignet 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32" y="1435895"/>
            <a:ext cx="8832533" cy="5207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3" y="188640"/>
            <a:ext cx="1525630" cy="108012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8838" y="728663"/>
            <a:ext cx="4612005" cy="4973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88640"/>
            <a:ext cx="722752" cy="51169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5998" y="761525"/>
            <a:ext cx="4419124" cy="4973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88640"/>
            <a:ext cx="722752" cy="51169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4495" y="664369"/>
            <a:ext cx="4992053" cy="5420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88640"/>
            <a:ext cx="722752" cy="51169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nl-BE" dirty="0" err="1" smtClean="0">
                <a:latin typeface="+mn-lt"/>
                <a:cs typeface="Arial" pitchFamily="34" charset="0"/>
              </a:rPr>
              <a:t>Dosimetrie</a:t>
            </a:r>
            <a:endParaRPr lang="nl-BE" dirty="0">
              <a:latin typeface="+mn-lt"/>
              <a:cs typeface="Arial" pitchFamily="34" charset="0"/>
            </a:endParaRPr>
          </a:p>
        </p:txBody>
      </p:sp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1607" y="1950244"/>
            <a:ext cx="6372225" cy="372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5400000" algn="ctr" rotWithShape="0">
              <a:schemeClr val="bg1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0279" name="3D.mpg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23850" y="30163"/>
            <a:ext cx="8280400" cy="66246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67" fill="hold"/>
                                        <p:tgtEl>
                                          <p:spTgt spid="3102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1027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02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102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0279"/>
                  </p:tgtEl>
                </p:cond>
              </p:nextCondLst>
            </p:seq>
          </p:childTnLst>
        </p:cTn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el 1"/>
          <p:cNvSpPr>
            <a:spLocks noGrp="1"/>
          </p:cNvSpPr>
          <p:nvPr>
            <p:ph type="title"/>
          </p:nvPr>
        </p:nvSpPr>
        <p:spPr bwMode="auto">
          <a:xfrm>
            <a:off x="457200" y="27432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nl-NL" smtClean="0">
                <a:ea typeface="ＭＳ Ｐゴシック" pitchFamily="-65" charset="-128"/>
              </a:rPr>
              <a:t>Toekomst?</a:t>
            </a:r>
          </a:p>
        </p:txBody>
      </p:sp>
      <p:sp>
        <p:nvSpPr>
          <p:cNvPr id="57347" name="Tijdelijke aanduiding voor inhoud 4"/>
          <p:cNvSpPr>
            <a:spLocks noGrp="1"/>
          </p:cNvSpPr>
          <p:nvPr>
            <p:ph idx="1"/>
          </p:nvPr>
        </p:nvSpPr>
        <p:spPr bwMode="auto">
          <a:xfrm>
            <a:off x="685800" y="2193132"/>
            <a:ext cx="7772400" cy="4116228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FontTx/>
              <a:buChar char="•"/>
            </a:pPr>
            <a:r>
              <a:rPr lang="nl-NL" smtClean="0">
                <a:ea typeface="ＭＳ Ｐゴシック" pitchFamily="-65" charset="-128"/>
              </a:rPr>
              <a:t>De CBCT toestellen moeten verder geperfectioneerd</a:t>
            </a:r>
          </a:p>
          <a:p>
            <a:pPr eaLnBrk="1" hangingPunct="1"/>
            <a:endParaRPr lang="nl-NL" smtClean="0">
              <a:ea typeface="ＭＳ Ｐゴシック" pitchFamily="-65" charset="-128"/>
            </a:endParaRPr>
          </a:p>
          <a:p>
            <a:pPr eaLnBrk="1" hangingPunct="1">
              <a:buFontTx/>
              <a:buChar char="•"/>
            </a:pPr>
            <a:r>
              <a:rPr lang="nl-NL" smtClean="0">
                <a:ea typeface="ＭＳ Ｐゴシック" pitchFamily="-65" charset="-128"/>
              </a:rPr>
              <a:t>De multislice CT toestellen zetten 100% in op dosisreductie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1302" name="virtuele bronchoscopie.mpg.mpg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95288" y="260350"/>
            <a:ext cx="8351837" cy="6264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734" fill="hold"/>
                                        <p:tgtEl>
                                          <p:spTgt spid="3113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1130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13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113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130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273" name="Picture 9"/>
          <p:cNvPicPr>
            <a:picLocks noChangeAspect="1" noChangeArrowheads="1"/>
          </p:cNvPicPr>
          <p:nvPr/>
        </p:nvPicPr>
        <p:blipFill>
          <a:blip r:embed="rId2"/>
          <a:srcRect l="10638" t="16243" r="7266" b="1437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3282" name="Picture 2" descr="achtergrond"/>
          <p:cNvPicPr>
            <a:picLocks noChangeAspect="1" noChangeArrowheads="1"/>
          </p:cNvPicPr>
          <p:nvPr/>
        </p:nvPicPr>
        <p:blipFill>
          <a:blip r:embed="rId2">
            <a:lum bright="-12000" contrast="-6000"/>
          </a:blip>
          <a:srcRect/>
          <a:stretch>
            <a:fillRect/>
          </a:stretch>
        </p:blipFill>
        <p:spPr bwMode="auto">
          <a:xfrm>
            <a:off x="0" y="0"/>
            <a:ext cx="9144000" cy="6878638"/>
          </a:xfrm>
          <a:prstGeom prst="rect">
            <a:avLst/>
          </a:prstGeom>
          <a:noFill/>
        </p:spPr>
      </p:pic>
      <p:sp>
        <p:nvSpPr>
          <p:cNvPr id="353283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382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sz="11000" b="1">
                <a:solidFill>
                  <a:srgbClr val="FF9900"/>
                </a:solidFill>
              </a:rPr>
              <a:t>   </a:t>
            </a:r>
            <a:endParaRPr lang="nl-NL" b="1">
              <a:solidFill>
                <a:srgbClr val="FF9900"/>
              </a:solidFill>
            </a:endParaRPr>
          </a:p>
          <a:p>
            <a:pPr>
              <a:spcBef>
                <a:spcPct val="50000"/>
              </a:spcBef>
            </a:pPr>
            <a:endParaRPr lang="nl-NL" b="1">
              <a:solidFill>
                <a:srgbClr val="FF9900"/>
              </a:solidFill>
            </a:endParaRPr>
          </a:p>
          <a:p>
            <a:pPr>
              <a:spcBef>
                <a:spcPct val="50000"/>
              </a:spcBef>
            </a:pPr>
            <a:endParaRPr lang="nl-NL" sz="6600" b="1">
              <a:solidFill>
                <a:srgbClr val="FFCC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4306" name="Picture 2" descr="achtergrond"/>
          <p:cNvPicPr>
            <a:picLocks noChangeAspect="1" noChangeArrowheads="1"/>
          </p:cNvPicPr>
          <p:nvPr/>
        </p:nvPicPr>
        <p:blipFill>
          <a:blip r:embed="rId2">
            <a:lum bright="-12000" contrast="-6000"/>
          </a:blip>
          <a:srcRect/>
          <a:stretch>
            <a:fillRect/>
          </a:stretch>
        </p:blipFill>
        <p:spPr bwMode="auto">
          <a:xfrm>
            <a:off x="0" y="0"/>
            <a:ext cx="9144000" cy="6878638"/>
          </a:xfrm>
          <a:prstGeom prst="rect">
            <a:avLst/>
          </a:prstGeom>
          <a:noFill/>
        </p:spPr>
      </p:pic>
      <p:sp>
        <p:nvSpPr>
          <p:cNvPr id="354307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382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sz="11000" b="1">
                <a:solidFill>
                  <a:srgbClr val="FF9900"/>
                </a:solidFill>
              </a:rPr>
              <a:t>   </a:t>
            </a:r>
            <a:endParaRPr lang="nl-NL" b="1">
              <a:solidFill>
                <a:srgbClr val="FF9900"/>
              </a:solidFill>
            </a:endParaRPr>
          </a:p>
          <a:p>
            <a:pPr>
              <a:spcBef>
                <a:spcPct val="50000"/>
              </a:spcBef>
            </a:pPr>
            <a:endParaRPr lang="nl-NL" b="1">
              <a:solidFill>
                <a:srgbClr val="FF9900"/>
              </a:solidFill>
            </a:endParaRPr>
          </a:p>
          <a:p>
            <a:pPr>
              <a:spcBef>
                <a:spcPct val="50000"/>
              </a:spcBef>
            </a:pPr>
            <a:endParaRPr lang="nl-NL" sz="6600" b="1">
              <a:solidFill>
                <a:srgbClr val="FFCC00"/>
              </a:solidFill>
            </a:endParaRPr>
          </a:p>
        </p:txBody>
      </p:sp>
      <p:sp>
        <p:nvSpPr>
          <p:cNvPr id="354308" name="Rectangle 4"/>
          <p:cNvSpPr>
            <a:spLocks noChangeArrowheads="1"/>
          </p:cNvSpPr>
          <p:nvPr/>
        </p:nvSpPr>
        <p:spPr bwMode="auto">
          <a:xfrm>
            <a:off x="0" y="1557338"/>
            <a:ext cx="9210675" cy="39370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nl-NL" sz="3600" b="1">
                <a:solidFill>
                  <a:srgbClr val="FFCC00"/>
                </a:solidFill>
              </a:rPr>
              <a:t>     </a:t>
            </a:r>
            <a:r>
              <a:rPr lang="nl-NL" sz="3600" b="1">
                <a:solidFill>
                  <a:schemeClr val="bg1"/>
                </a:solidFill>
              </a:rPr>
              <a:t>- Technische aspecten en opbouw van CT</a:t>
            </a:r>
          </a:p>
          <a:p>
            <a:endParaRPr lang="nl-NL" sz="3600" b="1">
              <a:solidFill>
                <a:schemeClr val="bg1"/>
              </a:solidFill>
            </a:endParaRPr>
          </a:p>
          <a:p>
            <a:pPr>
              <a:buFontTx/>
              <a:buChar char="•"/>
            </a:pPr>
            <a:r>
              <a:rPr lang="nl-BE" sz="3600" b="1">
                <a:solidFill>
                  <a:schemeClr val="bg1"/>
                </a:solidFill>
              </a:rPr>
              <a:t>    - Hoe wordt een CT uitgevoerd ?</a:t>
            </a:r>
            <a:endParaRPr lang="nl-NL" sz="3600" b="1">
              <a:solidFill>
                <a:schemeClr val="bg1"/>
              </a:solidFill>
            </a:endParaRPr>
          </a:p>
          <a:p>
            <a:pPr>
              <a:buFontTx/>
              <a:buChar char="•"/>
            </a:pPr>
            <a:endParaRPr lang="nl-NL" sz="3600" b="1">
              <a:solidFill>
                <a:schemeClr val="bg1"/>
              </a:solidFill>
            </a:endParaRPr>
          </a:p>
          <a:p>
            <a:pPr>
              <a:buFontTx/>
              <a:buChar char="•"/>
            </a:pPr>
            <a:r>
              <a:rPr lang="nl-NL" sz="3600" b="1">
                <a:solidFill>
                  <a:schemeClr val="bg1"/>
                </a:solidFill>
              </a:rPr>
              <a:t>    - Factoren die de dosis gaan bepalen</a:t>
            </a:r>
          </a:p>
          <a:p>
            <a:pPr>
              <a:buFontTx/>
              <a:buChar char="•"/>
            </a:pPr>
            <a:endParaRPr lang="nl-NL" sz="3600" b="1">
              <a:solidFill>
                <a:schemeClr val="bg1"/>
              </a:solidFill>
            </a:endParaRPr>
          </a:p>
          <a:p>
            <a:pPr>
              <a:buFontTx/>
              <a:buChar char="•"/>
            </a:pPr>
            <a:r>
              <a:rPr lang="nl-NL" sz="3600" b="1">
                <a:solidFill>
                  <a:schemeClr val="bg1"/>
                </a:solidFill>
              </a:rPr>
              <a:t>    - Hoe kunnen we de dosis reduceren 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0"/>
            <a:ext cx="8001000" cy="5486400"/>
          </a:xfrm>
        </p:spPr>
        <p:txBody>
          <a:bodyPr/>
          <a:lstStyle/>
          <a:p>
            <a:pPr algn="l"/>
            <a:r>
              <a:rPr lang="nl-NL" sz="3200">
                <a:solidFill>
                  <a:srgbClr val="FFCC00"/>
                </a:solidFill>
              </a:rPr>
              <a:t/>
            </a:r>
            <a:br>
              <a:rPr lang="nl-NL" sz="3200">
                <a:solidFill>
                  <a:srgbClr val="FFCC00"/>
                </a:solidFill>
              </a:rPr>
            </a:br>
            <a:r>
              <a:rPr lang="nl-NL" sz="3200">
                <a:solidFill>
                  <a:srgbClr val="FFCC00"/>
                </a:solidFill>
              </a:rPr>
              <a:t> </a:t>
            </a:r>
            <a:br>
              <a:rPr lang="nl-NL" sz="3200">
                <a:solidFill>
                  <a:srgbClr val="FFCC00"/>
                </a:solidFill>
              </a:rPr>
            </a:br>
            <a:endParaRPr lang="nl-NL">
              <a:solidFill>
                <a:srgbClr val="FFCC00"/>
              </a:solidFill>
            </a:endParaRPr>
          </a:p>
        </p:txBody>
      </p:sp>
      <p:pic>
        <p:nvPicPr>
          <p:cNvPr id="34821" name="Picture 5" descr="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752600"/>
            <a:ext cx="4191000" cy="3154363"/>
          </a:xfrm>
          <a:prstGeom prst="rect">
            <a:avLst/>
          </a:prstGeom>
          <a:noFill/>
        </p:spPr>
      </p:pic>
      <p:pic>
        <p:nvPicPr>
          <p:cNvPr id="34822" name="Picture 6" descr="ve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2492375"/>
            <a:ext cx="2749550" cy="2382838"/>
          </a:xfrm>
          <a:prstGeom prst="rect">
            <a:avLst/>
          </a:prstGeom>
          <a:noFill/>
        </p:spPr>
      </p:pic>
      <p:pic>
        <p:nvPicPr>
          <p:cNvPr id="34823" name="Picture 7" descr="MANOJLOVIC- ALEXANDER- 3-08-1950- CT van 26-08-2010 S2 I100"/>
          <p:cNvPicPr>
            <a:picLocks noChangeAspect="1" noChangeArrowheads="1"/>
          </p:cNvPicPr>
          <p:nvPr/>
        </p:nvPicPr>
        <p:blipFill>
          <a:blip r:embed="rId4"/>
          <a:srcRect l="1488" t="23016" r="2513" b="11012"/>
          <a:stretch>
            <a:fillRect/>
          </a:stretch>
        </p:blipFill>
        <p:spPr bwMode="auto">
          <a:xfrm>
            <a:off x="5880100" y="4868863"/>
            <a:ext cx="2736850" cy="1936750"/>
          </a:xfrm>
          <a:prstGeom prst="rect">
            <a:avLst/>
          </a:prstGeom>
          <a:noFill/>
        </p:spPr>
      </p:pic>
      <p:pic>
        <p:nvPicPr>
          <p:cNvPr id="34824" name="Picture 8" descr="0000024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67400" y="0"/>
            <a:ext cx="2697163" cy="2459038"/>
          </a:xfrm>
          <a:prstGeom prst="rect">
            <a:avLst/>
          </a:prstGeom>
          <a:noFill/>
        </p:spPr>
      </p:pic>
      <p:sp>
        <p:nvSpPr>
          <p:cNvPr id="34825" name="Text Box 9"/>
          <p:cNvSpPr txBox="1">
            <a:spLocks noChangeArrowheads="1"/>
          </p:cNvSpPr>
          <p:nvPr/>
        </p:nvSpPr>
        <p:spPr bwMode="auto">
          <a:xfrm>
            <a:off x="900113" y="5516563"/>
            <a:ext cx="36718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BE">
                <a:solidFill>
                  <a:schemeClr val="bg1"/>
                </a:solidFill>
              </a:rPr>
              <a:t>axiale doorsnede  </a:t>
            </a:r>
            <a:endParaRPr lang="nl-NL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0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0"/>
            <a:ext cx="8001000" cy="5486400"/>
          </a:xfrm>
        </p:spPr>
        <p:txBody>
          <a:bodyPr/>
          <a:lstStyle/>
          <a:p>
            <a:pPr algn="l"/>
            <a:r>
              <a:rPr lang="nl-NL" sz="3200">
                <a:solidFill>
                  <a:srgbClr val="FFCC00"/>
                </a:solidFill>
              </a:rPr>
              <a:t/>
            </a:r>
            <a:br>
              <a:rPr lang="nl-NL" sz="3200">
                <a:solidFill>
                  <a:srgbClr val="FFCC00"/>
                </a:solidFill>
              </a:rPr>
            </a:br>
            <a:r>
              <a:rPr lang="nl-NL" sz="3200">
                <a:solidFill>
                  <a:srgbClr val="FFCC00"/>
                </a:solidFill>
              </a:rPr>
              <a:t> </a:t>
            </a:r>
            <a:br>
              <a:rPr lang="nl-NL" sz="3200">
                <a:solidFill>
                  <a:srgbClr val="FFCC00"/>
                </a:solidFill>
              </a:rPr>
            </a:br>
            <a:endParaRPr lang="nl-NL">
              <a:solidFill>
                <a:srgbClr val="FFCC00"/>
              </a:solidFill>
            </a:endParaRPr>
          </a:p>
        </p:txBody>
      </p:sp>
      <p:pic>
        <p:nvPicPr>
          <p:cNvPr id="384004" name="Picture 4" descr="ve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349500"/>
            <a:ext cx="2749550" cy="2382838"/>
          </a:xfrm>
          <a:prstGeom prst="rect">
            <a:avLst/>
          </a:prstGeom>
          <a:noFill/>
        </p:spPr>
      </p:pic>
      <p:pic>
        <p:nvPicPr>
          <p:cNvPr id="384008" name="Picture 8" descr="NOVAK KURT BERNARD^^^^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7175" y="0"/>
            <a:ext cx="2263775" cy="2132013"/>
          </a:xfrm>
          <a:prstGeom prst="rect">
            <a:avLst/>
          </a:prstGeom>
          <a:noFill/>
        </p:spPr>
      </p:pic>
      <p:pic>
        <p:nvPicPr>
          <p:cNvPr id="384009" name="Picture 9" descr="NIJSSEN_JOSEPH_2"/>
          <p:cNvPicPr>
            <a:picLocks noChangeAspect="1" noChangeArrowheads="1"/>
          </p:cNvPicPr>
          <p:nvPr/>
        </p:nvPicPr>
        <p:blipFill>
          <a:blip r:embed="rId4"/>
          <a:srcRect l="16048" t="13086" r="11621" b="30794"/>
          <a:stretch>
            <a:fillRect/>
          </a:stretch>
        </p:blipFill>
        <p:spPr bwMode="auto">
          <a:xfrm>
            <a:off x="4140200" y="4292600"/>
            <a:ext cx="2879725" cy="2233613"/>
          </a:xfrm>
          <a:prstGeom prst="rect">
            <a:avLst/>
          </a:prstGeom>
          <a:noFill/>
        </p:spPr>
      </p:pic>
      <p:pic>
        <p:nvPicPr>
          <p:cNvPr id="384010" name="Picture 10" descr="WINTERS_STEFANIE_1"/>
          <p:cNvPicPr>
            <a:picLocks noChangeAspect="1" noChangeArrowheads="1"/>
          </p:cNvPicPr>
          <p:nvPr/>
        </p:nvPicPr>
        <p:blipFill>
          <a:blip r:embed="rId5"/>
          <a:srcRect l="33757" r="14551"/>
          <a:stretch>
            <a:fillRect/>
          </a:stretch>
        </p:blipFill>
        <p:spPr bwMode="auto">
          <a:xfrm>
            <a:off x="7059613" y="1412875"/>
            <a:ext cx="2084387" cy="4032250"/>
          </a:xfrm>
          <a:prstGeom prst="rect">
            <a:avLst/>
          </a:prstGeom>
          <a:noFill/>
        </p:spPr>
      </p:pic>
      <p:sp>
        <p:nvSpPr>
          <p:cNvPr id="384011" name="Line 11"/>
          <p:cNvSpPr>
            <a:spLocks noChangeShapeType="1"/>
          </p:cNvSpPr>
          <p:nvPr/>
        </p:nvSpPr>
        <p:spPr bwMode="auto">
          <a:xfrm>
            <a:off x="2843213" y="3429000"/>
            <a:ext cx="649287" cy="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nl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achtergrond"/>
          <p:cNvPicPr>
            <a:picLocks noChangeAspect="1" noChangeArrowheads="1"/>
          </p:cNvPicPr>
          <p:nvPr/>
        </p:nvPicPr>
        <p:blipFill>
          <a:blip r:embed="rId2">
            <a:lum bright="-12000" contrast="-6000"/>
          </a:blip>
          <a:srcRect/>
          <a:stretch>
            <a:fillRect/>
          </a:stretch>
        </p:blipFill>
        <p:spPr bwMode="auto">
          <a:xfrm>
            <a:off x="0" y="0"/>
            <a:ext cx="9144000" cy="6878638"/>
          </a:xfrm>
          <a:prstGeom prst="rect">
            <a:avLst/>
          </a:prstGeom>
          <a:noFill/>
        </p:spPr>
      </p:pic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634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sz="11000" b="1">
                <a:solidFill>
                  <a:srgbClr val="FF9900"/>
                </a:solidFill>
              </a:rPr>
              <a:t>   </a:t>
            </a:r>
            <a:r>
              <a:rPr lang="nl-NL" sz="11000" b="1">
                <a:solidFill>
                  <a:schemeClr val="bg1"/>
                </a:solidFill>
              </a:rPr>
              <a:t>Computer</a:t>
            </a:r>
          </a:p>
          <a:p>
            <a:pPr>
              <a:spcBef>
                <a:spcPct val="50000"/>
              </a:spcBef>
            </a:pPr>
            <a:r>
              <a:rPr lang="nl-NL" sz="11000" b="1">
                <a:solidFill>
                  <a:schemeClr val="bg1"/>
                </a:solidFill>
              </a:rPr>
              <a:t>   Tomografie</a:t>
            </a:r>
            <a:r>
              <a:rPr lang="nl-NL" b="1">
                <a:solidFill>
                  <a:srgbClr val="FF9900"/>
                </a:solidFill>
              </a:rPr>
              <a:t>                                        </a:t>
            </a:r>
          </a:p>
          <a:p>
            <a:pPr>
              <a:spcBef>
                <a:spcPct val="50000"/>
              </a:spcBef>
            </a:pPr>
            <a:endParaRPr lang="nl-NL" b="1">
              <a:solidFill>
                <a:srgbClr val="FF9900"/>
              </a:solidFill>
            </a:endParaRPr>
          </a:p>
          <a:p>
            <a:pPr>
              <a:spcBef>
                <a:spcPct val="50000"/>
              </a:spcBef>
            </a:pPr>
            <a:endParaRPr lang="nl-NL" sz="6600" b="1">
              <a:solidFill>
                <a:srgbClr val="FFCC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0"/>
            <a:ext cx="8001000" cy="5486400"/>
          </a:xfrm>
        </p:spPr>
        <p:txBody>
          <a:bodyPr/>
          <a:lstStyle/>
          <a:p>
            <a:pPr algn="l"/>
            <a:r>
              <a:rPr lang="nl-NL" sz="3200">
                <a:solidFill>
                  <a:srgbClr val="FFCC00"/>
                </a:solidFill>
              </a:rPr>
              <a:t/>
            </a:r>
            <a:br>
              <a:rPr lang="nl-NL" sz="3200">
                <a:solidFill>
                  <a:srgbClr val="FFCC00"/>
                </a:solidFill>
              </a:rPr>
            </a:br>
            <a:r>
              <a:rPr lang="nl-NL" sz="3200">
                <a:solidFill>
                  <a:srgbClr val="FFCC00"/>
                </a:solidFill>
              </a:rPr>
              <a:t> </a:t>
            </a:r>
            <a:br>
              <a:rPr lang="nl-NL" sz="3200">
                <a:solidFill>
                  <a:srgbClr val="FFCC00"/>
                </a:solidFill>
              </a:rPr>
            </a:br>
            <a:endParaRPr lang="nl-NL">
              <a:solidFill>
                <a:srgbClr val="FFCC00"/>
              </a:solidFill>
            </a:endParaRPr>
          </a:p>
        </p:txBody>
      </p:sp>
      <p:pic>
        <p:nvPicPr>
          <p:cNvPr id="35845" name="Picture 5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53000" y="1524000"/>
            <a:ext cx="3886200" cy="3352800"/>
          </a:xfrm>
          <a:prstGeom prst="rect">
            <a:avLst/>
          </a:prstGeom>
          <a:noFill/>
        </p:spPr>
      </p:pic>
      <p:pic>
        <p:nvPicPr>
          <p:cNvPr id="35846" name="Picture 6" descr="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522413"/>
            <a:ext cx="4495800" cy="3384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0"/>
            <a:ext cx="8001000" cy="5486400"/>
          </a:xfrm>
        </p:spPr>
        <p:txBody>
          <a:bodyPr/>
          <a:lstStyle/>
          <a:p>
            <a:pPr algn="l"/>
            <a:r>
              <a:rPr lang="nl-NL" sz="3200">
                <a:solidFill>
                  <a:srgbClr val="FFCC00"/>
                </a:solidFill>
              </a:rPr>
              <a:t/>
            </a:r>
            <a:br>
              <a:rPr lang="nl-NL" sz="3200">
                <a:solidFill>
                  <a:srgbClr val="FFCC00"/>
                </a:solidFill>
              </a:rPr>
            </a:br>
            <a:r>
              <a:rPr lang="nl-NL" sz="3200">
                <a:solidFill>
                  <a:srgbClr val="FFCC00"/>
                </a:solidFill>
              </a:rPr>
              <a:t> </a:t>
            </a:r>
            <a:br>
              <a:rPr lang="nl-NL" sz="3200">
                <a:solidFill>
                  <a:srgbClr val="FFCC00"/>
                </a:solidFill>
              </a:rPr>
            </a:br>
            <a:endParaRPr lang="nl-NL">
              <a:solidFill>
                <a:srgbClr val="FFCC00"/>
              </a:solidFill>
            </a:endParaRPr>
          </a:p>
        </p:txBody>
      </p:sp>
      <p:pic>
        <p:nvPicPr>
          <p:cNvPr id="36869" name="Picture 5" descr="IMGP004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6870" name="Oval 6"/>
          <p:cNvSpPr>
            <a:spLocks noChangeArrowheads="1"/>
          </p:cNvSpPr>
          <p:nvPr/>
        </p:nvSpPr>
        <p:spPr bwMode="auto">
          <a:xfrm>
            <a:off x="1524000" y="1981200"/>
            <a:ext cx="1447800" cy="2743200"/>
          </a:xfrm>
          <a:prstGeom prst="ellipse">
            <a:avLst/>
          </a:prstGeom>
          <a:noFill/>
          <a:ln w="38100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CC00"/>
              </a:solidFill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3733800" y="3124200"/>
            <a:ext cx="1600200" cy="9144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nl-BE"/>
          </a:p>
        </p:txBody>
      </p:sp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3886200" y="33528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>
                <a:solidFill>
                  <a:srgbClr val="FFCC00"/>
                </a:solidFill>
              </a:rPr>
              <a:t>Rö-buis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autoUpdateAnimBg="0"/>
      <p:bldP spid="36870" grpId="0" animBg="1" autoUpdateAnimBg="0"/>
      <p:bldP spid="36872" grpId="0" animBg="1"/>
      <p:bldP spid="36873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0"/>
            <a:ext cx="8001000" cy="5486400"/>
          </a:xfrm>
        </p:spPr>
        <p:txBody>
          <a:bodyPr/>
          <a:lstStyle/>
          <a:p>
            <a:pPr algn="l"/>
            <a:r>
              <a:rPr lang="nl-NL" sz="3200">
                <a:solidFill>
                  <a:srgbClr val="FFCC00"/>
                </a:solidFill>
              </a:rPr>
              <a:t/>
            </a:r>
            <a:br>
              <a:rPr lang="nl-NL" sz="3200">
                <a:solidFill>
                  <a:srgbClr val="FFCC00"/>
                </a:solidFill>
              </a:rPr>
            </a:br>
            <a:r>
              <a:rPr lang="nl-NL" sz="3200">
                <a:solidFill>
                  <a:srgbClr val="FFCC00"/>
                </a:solidFill>
              </a:rPr>
              <a:t> </a:t>
            </a:r>
            <a:br>
              <a:rPr lang="nl-NL" sz="3200">
                <a:solidFill>
                  <a:srgbClr val="FFCC00"/>
                </a:solidFill>
              </a:rPr>
            </a:br>
            <a:endParaRPr lang="nl-NL">
              <a:solidFill>
                <a:srgbClr val="FFCC00"/>
              </a:solidFill>
            </a:endParaRPr>
          </a:p>
        </p:txBody>
      </p:sp>
      <p:pic>
        <p:nvPicPr>
          <p:cNvPr id="37891" name="Picture 3" descr="IMGP004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7892" name="Oval 4"/>
          <p:cNvSpPr>
            <a:spLocks noChangeArrowheads="1"/>
          </p:cNvSpPr>
          <p:nvPr/>
        </p:nvSpPr>
        <p:spPr bwMode="auto">
          <a:xfrm>
            <a:off x="5791200" y="1905000"/>
            <a:ext cx="1447800" cy="3810000"/>
          </a:xfrm>
          <a:prstGeom prst="ellipse">
            <a:avLst/>
          </a:prstGeom>
          <a:noFill/>
          <a:ln w="38100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CC00"/>
              </a:solidFill>
            </a:endParaRP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3733800" y="3124200"/>
            <a:ext cx="1600200" cy="9144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nl-BE"/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3886200" y="33528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>
                <a:solidFill>
                  <a:srgbClr val="FFCC00"/>
                </a:solidFill>
              </a:rPr>
              <a:t>detector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620713"/>
            <a:ext cx="7772400" cy="1143000"/>
          </a:xfrm>
        </p:spPr>
        <p:txBody>
          <a:bodyPr/>
          <a:lstStyle/>
          <a:p>
            <a:pPr algn="l"/>
            <a:r>
              <a:rPr lang="nl-NL" sz="3200">
                <a:solidFill>
                  <a:srgbClr val="FFCC00"/>
                </a:solidFill>
              </a:rPr>
              <a:t/>
            </a:r>
            <a:br>
              <a:rPr lang="nl-NL" sz="3200">
                <a:solidFill>
                  <a:srgbClr val="FFCC00"/>
                </a:solidFill>
              </a:rPr>
            </a:br>
            <a:r>
              <a:rPr lang="nl-NL" sz="3200">
                <a:solidFill>
                  <a:srgbClr val="FFCC00"/>
                </a:solidFill>
              </a:rPr>
              <a:t> </a:t>
            </a:r>
            <a:br>
              <a:rPr lang="nl-NL" sz="3200">
                <a:solidFill>
                  <a:srgbClr val="FFCC00"/>
                </a:solidFill>
              </a:rPr>
            </a:br>
            <a:endParaRPr lang="nl-NL">
              <a:solidFill>
                <a:srgbClr val="FFCC00"/>
              </a:solidFill>
            </a:endParaRPr>
          </a:p>
        </p:txBody>
      </p:sp>
      <p:pic>
        <p:nvPicPr>
          <p:cNvPr id="38920" name="Picture 8" descr="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3000" y="1524000"/>
            <a:ext cx="3886200" cy="3657600"/>
          </a:xfrm>
          <a:prstGeom prst="rect">
            <a:avLst/>
          </a:prstGeom>
          <a:noFill/>
        </p:spPr>
      </p:pic>
      <p:pic>
        <p:nvPicPr>
          <p:cNvPr id="38931" name="gantryrotatie  tekening Siemens MPEG.mpg">
            <a:hlinkClick r:id="" action="ppaction://media"/>
          </p:cNvPr>
          <p:cNvPicPr>
            <a:picLocks noGrp="1" noRot="1" noChangeAspect="1" noChangeArrowheads="1"/>
          </p:cNvPicPr>
          <p:nvPr>
            <p:ph sz="half" idx="1"/>
            <a:videoFile r:link="rId1"/>
          </p:nvPr>
        </p:nvPicPr>
        <p:blipFill>
          <a:blip r:embed="rId4"/>
          <a:srcRect/>
          <a:stretch>
            <a:fillRect/>
          </a:stretch>
        </p:blipFill>
        <p:spPr>
          <a:xfrm>
            <a:off x="684213" y="1557338"/>
            <a:ext cx="3657600" cy="3529012"/>
          </a:xfrm>
          <a:ln/>
        </p:spPr>
      </p:pic>
      <p:sp>
        <p:nvSpPr>
          <p:cNvPr id="38933" name="Rectangle 21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endParaRPr lang="nl-B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14" fill="hold"/>
                                        <p:tgtEl>
                                          <p:spTgt spid="389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893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89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89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931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0"/>
            <a:ext cx="8001000" cy="5486400"/>
          </a:xfrm>
        </p:spPr>
        <p:txBody>
          <a:bodyPr/>
          <a:lstStyle/>
          <a:p>
            <a:pPr algn="l"/>
            <a:r>
              <a:rPr lang="nl-NL" sz="3200">
                <a:solidFill>
                  <a:srgbClr val="FFCC00"/>
                </a:solidFill>
              </a:rPr>
              <a:t/>
            </a:r>
            <a:br>
              <a:rPr lang="nl-NL" sz="3200">
                <a:solidFill>
                  <a:srgbClr val="FFCC00"/>
                </a:solidFill>
              </a:rPr>
            </a:br>
            <a:r>
              <a:rPr lang="nl-NL" sz="3200">
                <a:solidFill>
                  <a:srgbClr val="FFCC00"/>
                </a:solidFill>
              </a:rPr>
              <a:t> </a:t>
            </a:r>
            <a:br>
              <a:rPr lang="nl-NL" sz="3200">
                <a:solidFill>
                  <a:srgbClr val="FFCC00"/>
                </a:solidFill>
              </a:rPr>
            </a:br>
            <a:endParaRPr lang="nl-NL">
              <a:solidFill>
                <a:srgbClr val="FFCC00"/>
              </a:solidFill>
            </a:endParaRPr>
          </a:p>
        </p:txBody>
      </p:sp>
      <p:pic>
        <p:nvPicPr>
          <p:cNvPr id="39941" name="Picture 5" descr="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95400"/>
            <a:ext cx="5029200" cy="4189413"/>
          </a:xfrm>
          <a:prstGeom prst="rect">
            <a:avLst/>
          </a:prstGeom>
          <a:noFill/>
        </p:spPr>
      </p:pic>
      <p:pic>
        <p:nvPicPr>
          <p:cNvPr id="39942" name="Picture 6" descr="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1276350"/>
            <a:ext cx="4419600" cy="4197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0"/>
            <a:ext cx="8001000" cy="5486400"/>
          </a:xfrm>
        </p:spPr>
        <p:txBody>
          <a:bodyPr/>
          <a:lstStyle/>
          <a:p>
            <a:pPr algn="l"/>
            <a:r>
              <a:rPr lang="nl-NL" sz="3200">
                <a:solidFill>
                  <a:srgbClr val="FFCC00"/>
                </a:solidFill>
              </a:rPr>
              <a:t/>
            </a:r>
            <a:br>
              <a:rPr lang="nl-NL" sz="3200">
                <a:solidFill>
                  <a:srgbClr val="FFCC00"/>
                </a:solidFill>
              </a:rPr>
            </a:br>
            <a:r>
              <a:rPr lang="nl-NL" sz="3200">
                <a:solidFill>
                  <a:srgbClr val="FFCC00"/>
                </a:solidFill>
              </a:rPr>
              <a:t> </a:t>
            </a:r>
            <a:br>
              <a:rPr lang="nl-NL" sz="3200">
                <a:solidFill>
                  <a:srgbClr val="FFCC00"/>
                </a:solidFill>
              </a:rPr>
            </a:br>
            <a:endParaRPr lang="nl-NL">
              <a:solidFill>
                <a:srgbClr val="FFCC00"/>
              </a:solidFill>
            </a:endParaRPr>
          </a:p>
        </p:txBody>
      </p:sp>
      <p:pic>
        <p:nvPicPr>
          <p:cNvPr id="41989" name="Picture 5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648200" cy="3751263"/>
          </a:xfrm>
          <a:prstGeom prst="rect">
            <a:avLst/>
          </a:prstGeom>
          <a:noFill/>
        </p:spPr>
      </p:pic>
      <p:pic>
        <p:nvPicPr>
          <p:cNvPr id="41990" name="Picture 6" descr="ve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0"/>
            <a:ext cx="4343400" cy="3763963"/>
          </a:xfrm>
          <a:prstGeom prst="rect">
            <a:avLst/>
          </a:prstGeom>
          <a:noFill/>
        </p:spPr>
      </p:pic>
      <p:sp>
        <p:nvSpPr>
          <p:cNvPr id="41991" name="Text Box 7"/>
          <p:cNvSpPr txBox="1">
            <a:spLocks noChangeArrowheads="1"/>
          </p:cNvSpPr>
          <p:nvPr/>
        </p:nvSpPr>
        <p:spPr bwMode="auto">
          <a:xfrm>
            <a:off x="0" y="3962400"/>
            <a:ext cx="9144000" cy="210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>
                <a:solidFill>
                  <a:srgbClr val="FFCC00"/>
                </a:solidFill>
              </a:rPr>
              <a:t> </a:t>
            </a:r>
            <a:r>
              <a:rPr lang="nl-NL" b="1">
                <a:solidFill>
                  <a:schemeClr val="bg1"/>
                </a:solidFill>
              </a:rPr>
              <a:t>lucht</a:t>
            </a:r>
          </a:p>
          <a:p>
            <a:pPr>
              <a:spcBef>
                <a:spcPct val="50000"/>
              </a:spcBef>
            </a:pPr>
            <a:r>
              <a:rPr lang="nl-NL" b="1">
                <a:solidFill>
                  <a:schemeClr val="bg1"/>
                </a:solidFill>
              </a:rPr>
              <a:t> vet</a:t>
            </a:r>
          </a:p>
          <a:p>
            <a:pPr>
              <a:spcBef>
                <a:spcPct val="50000"/>
              </a:spcBef>
            </a:pPr>
            <a:r>
              <a:rPr lang="nl-NL" b="1">
                <a:solidFill>
                  <a:schemeClr val="bg1"/>
                </a:solidFill>
              </a:rPr>
              <a:t> organen (lever)</a:t>
            </a:r>
          </a:p>
          <a:p>
            <a:pPr>
              <a:spcBef>
                <a:spcPct val="50000"/>
              </a:spcBef>
            </a:pPr>
            <a:r>
              <a:rPr lang="nl-NL" b="1">
                <a:solidFill>
                  <a:schemeClr val="bg1"/>
                </a:solidFill>
              </a:rPr>
              <a:t> bot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0"/>
            <a:ext cx="8001000" cy="5486400"/>
          </a:xfrm>
        </p:spPr>
        <p:txBody>
          <a:bodyPr/>
          <a:lstStyle/>
          <a:p>
            <a:pPr algn="l"/>
            <a:r>
              <a:rPr lang="nl-NL" sz="3200">
                <a:solidFill>
                  <a:srgbClr val="FFCC00"/>
                </a:solidFill>
              </a:rPr>
              <a:t/>
            </a:r>
            <a:br>
              <a:rPr lang="nl-NL" sz="3200">
                <a:solidFill>
                  <a:srgbClr val="FFCC00"/>
                </a:solidFill>
              </a:rPr>
            </a:br>
            <a:r>
              <a:rPr lang="nl-NL" sz="3200">
                <a:solidFill>
                  <a:srgbClr val="FFCC00"/>
                </a:solidFill>
              </a:rPr>
              <a:t> </a:t>
            </a:r>
            <a:br>
              <a:rPr lang="nl-NL" sz="3200">
                <a:solidFill>
                  <a:srgbClr val="FFCC00"/>
                </a:solidFill>
              </a:rPr>
            </a:br>
            <a:endParaRPr lang="nl-NL">
              <a:solidFill>
                <a:srgbClr val="FFCC00"/>
              </a:solidFill>
            </a:endParaRPr>
          </a:p>
        </p:txBody>
      </p:sp>
      <p:pic>
        <p:nvPicPr>
          <p:cNvPr id="43012" name="Picture 4" descr="ve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00600" y="0"/>
            <a:ext cx="4343400" cy="3763963"/>
          </a:xfrm>
          <a:prstGeom prst="rect">
            <a:avLst/>
          </a:prstGeom>
          <a:noFill/>
        </p:spPr>
      </p:pic>
      <p:pic>
        <p:nvPicPr>
          <p:cNvPr id="43014" name="Picture 6" descr="0"/>
          <p:cNvPicPr>
            <a:picLocks noChangeAspect="1" noChangeArrowheads="1"/>
          </p:cNvPicPr>
          <p:nvPr/>
        </p:nvPicPr>
        <p:blipFill>
          <a:blip r:embed="rId3">
            <a:lum contrast="24000"/>
          </a:blip>
          <a:srcRect/>
          <a:stretch>
            <a:fillRect/>
          </a:stretch>
        </p:blipFill>
        <p:spPr bwMode="auto">
          <a:xfrm>
            <a:off x="381000" y="0"/>
            <a:ext cx="3625850" cy="4419600"/>
          </a:xfrm>
          <a:prstGeom prst="rect">
            <a:avLst/>
          </a:prstGeom>
          <a:noFill/>
        </p:spPr>
      </p:pic>
      <p:sp>
        <p:nvSpPr>
          <p:cNvPr id="43015" name="Text Box 7"/>
          <p:cNvSpPr txBox="1">
            <a:spLocks noChangeArrowheads="1"/>
          </p:cNvSpPr>
          <p:nvPr/>
        </p:nvSpPr>
        <p:spPr bwMode="auto">
          <a:xfrm>
            <a:off x="457200" y="4724400"/>
            <a:ext cx="8153400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b="1">
                <a:solidFill>
                  <a:schemeClr val="bg1"/>
                </a:solidFill>
              </a:rPr>
              <a:t>                                 </a:t>
            </a:r>
            <a:r>
              <a:rPr lang="nl-NL" sz="2800" b="1">
                <a:solidFill>
                  <a:schemeClr val="bg1"/>
                </a:solidFill>
              </a:rPr>
              <a:t>Absorptieverschillen</a:t>
            </a:r>
          </a:p>
          <a:p>
            <a:pPr>
              <a:spcBef>
                <a:spcPct val="50000"/>
              </a:spcBef>
            </a:pPr>
            <a:r>
              <a:rPr lang="nl-NL" sz="2800" b="1">
                <a:solidFill>
                  <a:schemeClr val="bg1"/>
                </a:solidFill>
              </a:rPr>
              <a:t>direct ( röntgenfilm)                                        indirect</a:t>
            </a:r>
            <a:endParaRPr lang="nl-NL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0"/>
            <a:ext cx="8001000" cy="5486400"/>
          </a:xfrm>
        </p:spPr>
        <p:txBody>
          <a:bodyPr/>
          <a:lstStyle/>
          <a:p>
            <a:pPr algn="l"/>
            <a:r>
              <a:rPr lang="nl-NL" sz="3200">
                <a:solidFill>
                  <a:srgbClr val="FFCC00"/>
                </a:solidFill>
              </a:rPr>
              <a:t/>
            </a:r>
            <a:br>
              <a:rPr lang="nl-NL" sz="3200">
                <a:solidFill>
                  <a:srgbClr val="FFCC00"/>
                </a:solidFill>
              </a:rPr>
            </a:br>
            <a:r>
              <a:rPr lang="nl-NL" sz="3200">
                <a:solidFill>
                  <a:srgbClr val="FFCC00"/>
                </a:solidFill>
              </a:rPr>
              <a:t> </a:t>
            </a:r>
            <a:br>
              <a:rPr lang="nl-NL" sz="3200">
                <a:solidFill>
                  <a:srgbClr val="FFCC00"/>
                </a:solidFill>
              </a:rPr>
            </a:br>
            <a:endParaRPr lang="nl-NL">
              <a:solidFill>
                <a:srgbClr val="FFCC00"/>
              </a:solidFill>
            </a:endParaRPr>
          </a:p>
        </p:txBody>
      </p:sp>
      <p:pic>
        <p:nvPicPr>
          <p:cNvPr id="44035" name="Picture 3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648200" cy="3751263"/>
          </a:xfrm>
          <a:prstGeom prst="rect">
            <a:avLst/>
          </a:prstGeom>
          <a:noFill/>
        </p:spPr>
      </p:pic>
      <p:pic>
        <p:nvPicPr>
          <p:cNvPr id="44036" name="Picture 4" descr="ve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0"/>
            <a:ext cx="4343400" cy="3763963"/>
          </a:xfrm>
          <a:prstGeom prst="rect">
            <a:avLst/>
          </a:prstGeom>
          <a:noFill/>
        </p:spPr>
      </p:pic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0" y="3933825"/>
            <a:ext cx="9144000" cy="244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>
                <a:solidFill>
                  <a:srgbClr val="FFCC00"/>
                </a:solidFill>
              </a:rPr>
              <a:t> </a:t>
            </a:r>
            <a:r>
              <a:rPr lang="nl-NL" sz="2800" b="1">
                <a:solidFill>
                  <a:schemeClr val="bg1"/>
                </a:solidFill>
              </a:rPr>
              <a:t>lucht</a:t>
            </a:r>
          </a:p>
          <a:p>
            <a:pPr>
              <a:spcBef>
                <a:spcPct val="50000"/>
              </a:spcBef>
            </a:pPr>
            <a:r>
              <a:rPr lang="nl-NL" sz="2800" b="1">
                <a:solidFill>
                  <a:schemeClr val="bg1"/>
                </a:solidFill>
              </a:rPr>
              <a:t> vet</a:t>
            </a:r>
          </a:p>
          <a:p>
            <a:pPr>
              <a:spcBef>
                <a:spcPct val="50000"/>
              </a:spcBef>
            </a:pPr>
            <a:r>
              <a:rPr lang="nl-NL" sz="2800" b="1">
                <a:solidFill>
                  <a:schemeClr val="bg1"/>
                </a:solidFill>
              </a:rPr>
              <a:t> organen (lever)</a:t>
            </a:r>
          </a:p>
          <a:p>
            <a:pPr>
              <a:spcBef>
                <a:spcPct val="50000"/>
              </a:spcBef>
            </a:pPr>
            <a:r>
              <a:rPr lang="nl-NL" sz="2800" b="1">
                <a:solidFill>
                  <a:schemeClr val="bg1"/>
                </a:solidFill>
              </a:rPr>
              <a:t> bot</a:t>
            </a:r>
          </a:p>
        </p:txBody>
      </p:sp>
      <p:sp>
        <p:nvSpPr>
          <p:cNvPr id="44038" name="Line 6"/>
          <p:cNvSpPr>
            <a:spLocks noChangeShapeType="1"/>
          </p:cNvSpPr>
          <p:nvPr/>
        </p:nvSpPr>
        <p:spPr bwMode="auto">
          <a:xfrm>
            <a:off x="2700338" y="5373688"/>
            <a:ext cx="1768475" cy="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nl-BE"/>
          </a:p>
        </p:txBody>
      </p:sp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4572000" y="4724400"/>
            <a:ext cx="419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44040" name="Text Box 8"/>
          <p:cNvSpPr txBox="1">
            <a:spLocks noChangeArrowheads="1"/>
          </p:cNvSpPr>
          <p:nvPr/>
        </p:nvSpPr>
        <p:spPr bwMode="auto">
          <a:xfrm>
            <a:off x="4716463" y="4797425"/>
            <a:ext cx="419893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sz="2800" b="1">
                <a:solidFill>
                  <a:schemeClr val="bg1"/>
                </a:solidFill>
              </a:rPr>
              <a:t>grijsschaal:               Hounsfield Units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9" name="Picture 3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62600" y="3062288"/>
            <a:ext cx="3581400" cy="2890837"/>
          </a:xfrm>
          <a:prstGeom prst="rect">
            <a:avLst/>
          </a:prstGeom>
          <a:noFill/>
        </p:spPr>
      </p:pic>
      <p:pic>
        <p:nvPicPr>
          <p:cNvPr id="45060" name="Picture 4" descr="ve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2600" y="0"/>
            <a:ext cx="3581400" cy="3105150"/>
          </a:xfrm>
          <a:prstGeom prst="rect">
            <a:avLst/>
          </a:prstGeom>
          <a:noFill/>
        </p:spPr>
      </p:pic>
      <p:sp>
        <p:nvSpPr>
          <p:cNvPr id="45064" name="Text Box 8"/>
          <p:cNvSpPr txBox="1">
            <a:spLocks noChangeArrowheads="1"/>
          </p:cNvSpPr>
          <p:nvPr/>
        </p:nvSpPr>
        <p:spPr bwMode="auto">
          <a:xfrm>
            <a:off x="838200" y="6096000"/>
            <a:ext cx="449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Hounsfield Units</a:t>
            </a:r>
          </a:p>
        </p:txBody>
      </p:sp>
      <p:pic>
        <p:nvPicPr>
          <p:cNvPr id="45065" name="Picture 9" descr="6"/>
          <p:cNvPicPr>
            <a:picLocks noChangeAspect="1" noChangeArrowheads="1"/>
          </p:cNvPicPr>
          <p:nvPr/>
        </p:nvPicPr>
        <p:blipFill>
          <a:blip r:embed="rId4">
            <a:lum contrast="18000"/>
          </a:blip>
          <a:srcRect/>
          <a:stretch>
            <a:fillRect/>
          </a:stretch>
        </p:blipFill>
        <p:spPr bwMode="auto">
          <a:xfrm>
            <a:off x="0" y="0"/>
            <a:ext cx="5414963" cy="5943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838200" y="6096000"/>
            <a:ext cx="449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b="1">
                <a:solidFill>
                  <a:schemeClr val="bg1"/>
                </a:solidFill>
              </a:rPr>
              <a:t>Hounsfield Units</a:t>
            </a:r>
            <a:endParaRPr lang="nl-NL">
              <a:solidFill>
                <a:schemeClr val="bg1"/>
              </a:solidFill>
            </a:endParaRPr>
          </a:p>
        </p:txBody>
      </p:sp>
      <p:pic>
        <p:nvPicPr>
          <p:cNvPr id="46085" name="Picture 5" descr="6"/>
          <p:cNvPicPr>
            <a:picLocks noChangeAspect="1" noChangeArrowheads="1"/>
          </p:cNvPicPr>
          <p:nvPr/>
        </p:nvPicPr>
        <p:blipFill>
          <a:blip r:embed="rId2">
            <a:lum contrast="18000"/>
          </a:blip>
          <a:srcRect/>
          <a:stretch>
            <a:fillRect/>
          </a:stretch>
        </p:blipFill>
        <p:spPr bwMode="auto">
          <a:xfrm>
            <a:off x="0" y="0"/>
            <a:ext cx="5414963" cy="5943600"/>
          </a:xfrm>
          <a:prstGeom prst="rect">
            <a:avLst/>
          </a:prstGeom>
          <a:noFill/>
        </p:spPr>
      </p:pic>
      <p:pic>
        <p:nvPicPr>
          <p:cNvPr id="46086" name="Picture 6" descr="B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00800" y="0"/>
            <a:ext cx="2743200" cy="2387600"/>
          </a:xfrm>
          <a:prstGeom prst="rect">
            <a:avLst/>
          </a:prstGeom>
          <a:noFill/>
        </p:spPr>
      </p:pic>
      <p:pic>
        <p:nvPicPr>
          <p:cNvPr id="46087" name="Picture 7" descr="LW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00800" y="4470400"/>
            <a:ext cx="2743200" cy="2387600"/>
          </a:xfrm>
          <a:prstGeom prst="rect">
            <a:avLst/>
          </a:prstGeom>
          <a:noFill/>
        </p:spPr>
      </p:pic>
      <p:pic>
        <p:nvPicPr>
          <p:cNvPr id="46088" name="Picture 8" descr="MW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00800" y="2349500"/>
            <a:ext cx="2743200" cy="2387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052513"/>
            <a:ext cx="8001000" cy="5486400"/>
          </a:xfrm>
        </p:spPr>
        <p:txBody>
          <a:bodyPr/>
          <a:lstStyle/>
          <a:p>
            <a:pPr algn="l"/>
            <a:r>
              <a:rPr lang="nl-NL" sz="3600" b="1">
                <a:solidFill>
                  <a:schemeClr val="bg1"/>
                </a:solidFill>
              </a:rPr>
              <a:t>- CT-techniek bestaat  </a:t>
            </a:r>
            <a:r>
              <a:rPr lang="en-US" sz="3600" b="1">
                <a:solidFill>
                  <a:schemeClr val="bg1"/>
                </a:solidFill>
                <a:cs typeface="Times New Roman" pitchFamily="18" charset="0"/>
              </a:rPr>
              <a:t>&gt;</a:t>
            </a:r>
            <a:r>
              <a:rPr lang="nl-NL" sz="3600" b="1">
                <a:solidFill>
                  <a:schemeClr val="bg1"/>
                </a:solidFill>
              </a:rPr>
              <a:t>30 jaar</a:t>
            </a:r>
            <a:br>
              <a:rPr lang="nl-NL" sz="3600" b="1">
                <a:solidFill>
                  <a:schemeClr val="bg1"/>
                </a:solidFill>
              </a:rPr>
            </a:br>
            <a:r>
              <a:rPr lang="nl-NL" sz="3600" b="1">
                <a:solidFill>
                  <a:schemeClr val="bg1"/>
                </a:solidFill>
              </a:rPr>
              <a:t/>
            </a:r>
            <a:br>
              <a:rPr lang="nl-NL" sz="3600" b="1">
                <a:solidFill>
                  <a:schemeClr val="bg1"/>
                </a:solidFill>
              </a:rPr>
            </a:br>
            <a:r>
              <a:rPr lang="nl-NL" sz="3600" b="1">
                <a:solidFill>
                  <a:schemeClr val="bg1"/>
                </a:solidFill>
              </a:rPr>
              <a:t>- aantal CT-toestellen </a:t>
            </a:r>
            <a:br>
              <a:rPr lang="nl-NL" sz="3600" b="1">
                <a:solidFill>
                  <a:schemeClr val="bg1"/>
                </a:solidFill>
              </a:rPr>
            </a:br>
            <a:r>
              <a:rPr lang="nl-NL" sz="3600" b="1">
                <a:solidFill>
                  <a:schemeClr val="bg1"/>
                </a:solidFill>
              </a:rPr>
              <a:t>   </a:t>
            </a:r>
            <a:br>
              <a:rPr lang="nl-NL" sz="3600" b="1">
                <a:solidFill>
                  <a:schemeClr val="bg1"/>
                </a:solidFill>
              </a:rPr>
            </a:br>
            <a:r>
              <a:rPr lang="nl-NL" sz="3600" b="1">
                <a:solidFill>
                  <a:schemeClr val="bg1"/>
                </a:solidFill>
              </a:rPr>
              <a:t/>
            </a:r>
            <a:br>
              <a:rPr lang="nl-NL" sz="3600" b="1">
                <a:solidFill>
                  <a:schemeClr val="bg1"/>
                </a:solidFill>
              </a:rPr>
            </a:br>
            <a:r>
              <a:rPr lang="nl-NL" sz="3600" b="1">
                <a:solidFill>
                  <a:schemeClr val="bg1"/>
                </a:solidFill>
              </a:rPr>
              <a:t>- aantal CT-onderzoeken</a:t>
            </a:r>
            <a:br>
              <a:rPr lang="nl-NL" sz="3600" b="1">
                <a:solidFill>
                  <a:schemeClr val="bg1"/>
                </a:solidFill>
              </a:rPr>
            </a:br>
            <a:r>
              <a:rPr lang="nl-NL" sz="3600" b="1">
                <a:solidFill>
                  <a:schemeClr val="bg1"/>
                </a:solidFill>
              </a:rPr>
              <a:t/>
            </a:r>
            <a:br>
              <a:rPr lang="nl-NL" sz="3600" b="1">
                <a:solidFill>
                  <a:schemeClr val="bg1"/>
                </a:solidFill>
              </a:rPr>
            </a:br>
            <a:r>
              <a:rPr lang="nl-NL" sz="3600" b="1">
                <a:solidFill>
                  <a:schemeClr val="bg1"/>
                </a:solidFill>
              </a:rPr>
              <a:t>- aantal sneden/CT</a:t>
            </a:r>
            <a:r>
              <a:rPr lang="nl-NL" sz="3200" b="1">
                <a:solidFill>
                  <a:schemeClr val="bg1"/>
                </a:solidFill>
              </a:rPr>
              <a:t> </a:t>
            </a:r>
            <a:br>
              <a:rPr lang="nl-NL" sz="3200" b="1">
                <a:solidFill>
                  <a:schemeClr val="bg1"/>
                </a:solidFill>
              </a:rPr>
            </a:br>
            <a:r>
              <a:rPr lang="nl-NL" sz="3200">
                <a:solidFill>
                  <a:srgbClr val="FFCC00"/>
                </a:solidFill>
              </a:rPr>
              <a:t/>
            </a:r>
            <a:br>
              <a:rPr lang="nl-NL" sz="3200">
                <a:solidFill>
                  <a:srgbClr val="FFCC00"/>
                </a:solidFill>
              </a:rPr>
            </a:br>
            <a:r>
              <a:rPr lang="nl-NL" sz="3200">
                <a:solidFill>
                  <a:srgbClr val="FFCC00"/>
                </a:solidFill>
              </a:rPr>
              <a:t/>
            </a:r>
            <a:br>
              <a:rPr lang="nl-NL" sz="3200">
                <a:solidFill>
                  <a:srgbClr val="FFCC00"/>
                </a:solidFill>
              </a:rPr>
            </a:br>
            <a:r>
              <a:rPr lang="nl-NL" sz="3200">
                <a:solidFill>
                  <a:srgbClr val="FFCC00"/>
                </a:solidFill>
              </a:rPr>
              <a:t>            </a:t>
            </a:r>
            <a:br>
              <a:rPr lang="nl-NL" sz="3200">
                <a:solidFill>
                  <a:srgbClr val="FFCC00"/>
                </a:solidFill>
              </a:rPr>
            </a:br>
            <a:r>
              <a:rPr lang="nl-NL" sz="3200">
                <a:solidFill>
                  <a:srgbClr val="FFCC00"/>
                </a:solidFill>
              </a:rPr>
              <a:t> </a:t>
            </a:r>
            <a:br>
              <a:rPr lang="nl-NL" sz="3200">
                <a:solidFill>
                  <a:srgbClr val="FFCC00"/>
                </a:solidFill>
              </a:rPr>
            </a:br>
            <a:endParaRPr lang="nl-NL">
              <a:solidFill>
                <a:srgbClr val="FFCC00"/>
              </a:solidFill>
            </a:endParaRPr>
          </a:p>
        </p:txBody>
      </p:sp>
      <p:sp>
        <p:nvSpPr>
          <p:cNvPr id="30724" name="Line 4"/>
          <p:cNvSpPr>
            <a:spLocks noChangeShapeType="1"/>
          </p:cNvSpPr>
          <p:nvPr/>
        </p:nvSpPr>
        <p:spPr bwMode="auto">
          <a:xfrm flipV="1">
            <a:off x="5076825" y="1412875"/>
            <a:ext cx="381000" cy="45720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nl-BE"/>
          </a:p>
        </p:txBody>
      </p:sp>
      <p:sp>
        <p:nvSpPr>
          <p:cNvPr id="30725" name="Line 5"/>
          <p:cNvSpPr>
            <a:spLocks noChangeShapeType="1"/>
          </p:cNvSpPr>
          <p:nvPr/>
        </p:nvSpPr>
        <p:spPr bwMode="auto">
          <a:xfrm flipV="1">
            <a:off x="5795963" y="3141663"/>
            <a:ext cx="381000" cy="45720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nl-BE"/>
          </a:p>
        </p:txBody>
      </p:sp>
      <p:sp>
        <p:nvSpPr>
          <p:cNvPr id="30726" name="Line 6"/>
          <p:cNvSpPr>
            <a:spLocks noChangeShapeType="1"/>
          </p:cNvSpPr>
          <p:nvPr/>
        </p:nvSpPr>
        <p:spPr bwMode="auto">
          <a:xfrm flipV="1">
            <a:off x="4932363" y="4149725"/>
            <a:ext cx="381000" cy="45720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nl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5333" name="Picture 5" descr="VANSEER MARIA^^^^"/>
          <p:cNvPicPr>
            <a:picLocks noChangeAspect="1" noChangeArrowheads="1"/>
          </p:cNvPicPr>
          <p:nvPr/>
        </p:nvPicPr>
        <p:blipFill>
          <a:blip r:embed="rId2">
            <a:lum contrast="6000"/>
          </a:blip>
          <a:srcRect/>
          <a:stretch>
            <a:fillRect/>
          </a:stretch>
        </p:blipFill>
        <p:spPr bwMode="auto">
          <a:xfrm>
            <a:off x="971550" y="-12700"/>
            <a:ext cx="7272338" cy="6870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0692" name="Picture 4" descr="VANSEER MARIA^^^^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976438"/>
            <a:ext cx="3279775" cy="3087687"/>
          </a:xfrm>
          <a:prstGeom prst="rect">
            <a:avLst/>
          </a:prstGeom>
          <a:noFill/>
        </p:spPr>
      </p:pic>
      <p:pic>
        <p:nvPicPr>
          <p:cNvPr id="370693" name="Picture 5" descr="VANSEER MARIA^^^^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32138" y="1976438"/>
            <a:ext cx="3275012" cy="3082925"/>
          </a:xfrm>
          <a:prstGeom prst="rect">
            <a:avLst/>
          </a:prstGeom>
          <a:noFill/>
        </p:spPr>
      </p:pic>
      <p:pic>
        <p:nvPicPr>
          <p:cNvPr id="370694" name="Picture 6" descr="VANSEER MARIA^^^^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64225" y="1976438"/>
            <a:ext cx="3279775" cy="3087687"/>
          </a:xfrm>
          <a:prstGeom prst="rect">
            <a:avLst/>
          </a:prstGeom>
          <a:noFill/>
        </p:spPr>
      </p:pic>
      <p:sp>
        <p:nvSpPr>
          <p:cNvPr id="370695" name="Text Box 7"/>
          <p:cNvSpPr txBox="1">
            <a:spLocks noChangeArrowheads="1"/>
          </p:cNvSpPr>
          <p:nvPr/>
        </p:nvSpPr>
        <p:spPr bwMode="auto">
          <a:xfrm>
            <a:off x="827088" y="5445125"/>
            <a:ext cx="7273925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BE">
                <a:solidFill>
                  <a:schemeClr val="bg1"/>
                </a:solidFill>
              </a:rPr>
              <a:t>W: 400                                                             W: 400</a:t>
            </a:r>
          </a:p>
          <a:p>
            <a:pPr>
              <a:spcBef>
                <a:spcPct val="50000"/>
              </a:spcBef>
            </a:pPr>
            <a:r>
              <a:rPr lang="nl-BE">
                <a:solidFill>
                  <a:schemeClr val="bg1"/>
                </a:solidFill>
              </a:rPr>
              <a:t>C:    30                                                             C:  -10</a:t>
            </a:r>
            <a:endParaRPr lang="nl-NL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1716" name="Picture 4" descr="VANSEER MARIA^^^^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25538"/>
            <a:ext cx="4643438" cy="4387850"/>
          </a:xfrm>
          <a:prstGeom prst="rect">
            <a:avLst/>
          </a:prstGeom>
          <a:noFill/>
        </p:spPr>
      </p:pic>
      <p:pic>
        <p:nvPicPr>
          <p:cNvPr id="371717" name="Picture 5" descr="VANSEER MARIA^^^^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1125538"/>
            <a:ext cx="4643437" cy="4371975"/>
          </a:xfrm>
          <a:prstGeom prst="rect">
            <a:avLst/>
          </a:prstGeom>
          <a:noFill/>
        </p:spPr>
      </p:pic>
      <p:sp>
        <p:nvSpPr>
          <p:cNvPr id="371718" name="Text Box 6"/>
          <p:cNvSpPr txBox="1">
            <a:spLocks noChangeArrowheads="1"/>
          </p:cNvSpPr>
          <p:nvPr/>
        </p:nvSpPr>
        <p:spPr bwMode="auto">
          <a:xfrm>
            <a:off x="2700338" y="5876925"/>
            <a:ext cx="41767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BE">
                <a:solidFill>
                  <a:schemeClr val="bg1"/>
                </a:solidFill>
              </a:rPr>
              <a:t>paracardiaal vetweefsel</a:t>
            </a:r>
            <a:endParaRPr lang="nl-NL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12" name="Picture 8" descr="densiteit lev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643438" cy="4329113"/>
          </a:xfrm>
          <a:prstGeom prst="rect">
            <a:avLst/>
          </a:prstGeom>
          <a:noFill/>
        </p:spPr>
      </p:pic>
      <p:pic>
        <p:nvPicPr>
          <p:cNvPr id="47113" name="Picture 9" descr="leversteatos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0"/>
            <a:ext cx="4572000" cy="4281488"/>
          </a:xfrm>
          <a:prstGeom prst="rect">
            <a:avLst/>
          </a:prstGeom>
          <a:noFill/>
        </p:spPr>
      </p:pic>
      <p:sp>
        <p:nvSpPr>
          <p:cNvPr id="47114" name="Text Box 10"/>
          <p:cNvSpPr txBox="1">
            <a:spLocks noChangeArrowheads="1"/>
          </p:cNvSpPr>
          <p:nvPr/>
        </p:nvSpPr>
        <p:spPr bwMode="auto">
          <a:xfrm>
            <a:off x="1692275" y="4724400"/>
            <a:ext cx="5688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BE">
                <a:solidFill>
                  <a:schemeClr val="bg1"/>
                </a:solidFill>
              </a:rPr>
              <a:t>60 HU                                            -8 HU</a:t>
            </a:r>
            <a:endParaRPr lang="nl-NL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OEYEN ERNA"/>
          <p:cNvPicPr>
            <a:picLocks noChangeAspect="1" noChangeArrowheads="1"/>
          </p:cNvPicPr>
          <p:nvPr/>
        </p:nvPicPr>
        <p:blipFill>
          <a:blip r:embed="rId2">
            <a:lum bright="-6000"/>
          </a:blip>
          <a:srcRect/>
          <a:stretch>
            <a:fillRect/>
          </a:stretch>
        </p:blipFill>
        <p:spPr bwMode="auto">
          <a:xfrm>
            <a:off x="0" y="0"/>
            <a:ext cx="4572000" cy="3983038"/>
          </a:xfrm>
          <a:prstGeom prst="rect">
            <a:avLst/>
          </a:prstGeom>
          <a:noFill/>
        </p:spPr>
      </p:pic>
      <p:pic>
        <p:nvPicPr>
          <p:cNvPr id="48132" name="Picture 4" descr="1"/>
          <p:cNvPicPr>
            <a:picLocks noChangeAspect="1" noChangeArrowheads="1"/>
          </p:cNvPicPr>
          <p:nvPr/>
        </p:nvPicPr>
        <p:blipFill>
          <a:blip r:embed="rId3">
            <a:lum bright="12000" contrast="6000"/>
          </a:blip>
          <a:srcRect/>
          <a:stretch>
            <a:fillRect/>
          </a:stretch>
        </p:blipFill>
        <p:spPr bwMode="auto">
          <a:xfrm>
            <a:off x="4419600" y="0"/>
            <a:ext cx="4724400" cy="3776663"/>
          </a:xfrm>
          <a:prstGeom prst="rect">
            <a:avLst/>
          </a:prstGeom>
          <a:noFill/>
        </p:spPr>
      </p:pic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1295400" y="4572000"/>
            <a:ext cx="685800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b="1">
                <a:solidFill>
                  <a:schemeClr val="bg1"/>
                </a:solidFill>
              </a:rPr>
              <a:t>                       densiteitsmeting</a:t>
            </a:r>
          </a:p>
          <a:p>
            <a:pPr>
              <a:spcBef>
                <a:spcPct val="50000"/>
              </a:spcBef>
            </a:pPr>
            <a:r>
              <a:rPr lang="nl-NL" b="1">
                <a:solidFill>
                  <a:schemeClr val="bg1"/>
                </a:solidFill>
              </a:rPr>
              <a:t>vocht (ascites)                                bloed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962400" cy="3421063"/>
          </a:xfrm>
          <a:prstGeom prst="rect">
            <a:avLst/>
          </a:prstGeom>
          <a:noFill/>
        </p:spPr>
      </p:pic>
      <p:pic>
        <p:nvPicPr>
          <p:cNvPr id="51203" name="Picture 3" descr="IMGP004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3675" y="0"/>
            <a:ext cx="514032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858" name="Text Box 2"/>
          <p:cNvSpPr txBox="1">
            <a:spLocks noChangeArrowheads="1"/>
          </p:cNvSpPr>
          <p:nvPr/>
        </p:nvSpPr>
        <p:spPr bwMode="auto">
          <a:xfrm>
            <a:off x="1524000" y="4800600"/>
            <a:ext cx="632460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Rotatiesnelheid van buis en detectorboog</a:t>
            </a:r>
          </a:p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                1 / sec                           1 / 0.5s</a:t>
            </a:r>
          </a:p>
        </p:txBody>
      </p:sp>
      <p:pic>
        <p:nvPicPr>
          <p:cNvPr id="377859" name="gantry rotatie MPEG.mpg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116013" y="836613"/>
            <a:ext cx="6480175" cy="39639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14" fill="hold"/>
                                        <p:tgtEl>
                                          <p:spTgt spid="3778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7785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778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778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7859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6362" name="gantryrotatie  tekening Siemens MPEG.mpg">
            <a:hlinkClick r:id="" action="ppaction://media"/>
          </p:cNvPr>
          <p:cNvPicPr>
            <a:picLocks noGrp="1" noRot="1" noChangeAspect="1" noChangeArrowheads="1"/>
          </p:cNvPicPr>
          <p:nvPr>
            <p:ph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323850" y="1989138"/>
            <a:ext cx="2808288" cy="2743200"/>
          </a:xfrm>
          <a:ln/>
        </p:spPr>
      </p:pic>
      <p:pic>
        <p:nvPicPr>
          <p:cNvPr id="356366" name="Picture 1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48038" y="0"/>
            <a:ext cx="57959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14" fill="hold"/>
                                        <p:tgtEl>
                                          <p:spTgt spid="3563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5636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563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563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6362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1" name="Picture 3" descr="spiraalscan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57200"/>
            <a:ext cx="9144000" cy="5360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3" name="Picture 3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91000" y="3140075"/>
            <a:ext cx="4953000" cy="3717925"/>
          </a:xfrm>
          <a:prstGeom prst="rect">
            <a:avLst/>
          </a:prstGeom>
          <a:noFill/>
        </p:spPr>
      </p:pic>
      <p:pic>
        <p:nvPicPr>
          <p:cNvPr id="56324" name="Picture 4" descr="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191000" cy="3509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0"/>
            <a:ext cx="8001000" cy="5486400"/>
          </a:xfrm>
        </p:spPr>
        <p:txBody>
          <a:bodyPr/>
          <a:lstStyle/>
          <a:p>
            <a:pPr algn="l"/>
            <a:r>
              <a:rPr lang="nl-NL" sz="3200">
                <a:solidFill>
                  <a:schemeClr val="bg1"/>
                </a:solidFill>
              </a:rPr>
              <a:t>- CT-techniek bestaat 30 jaar</a:t>
            </a:r>
            <a:br>
              <a:rPr lang="nl-NL" sz="3200">
                <a:solidFill>
                  <a:schemeClr val="bg1"/>
                </a:solidFill>
              </a:rPr>
            </a:br>
            <a:r>
              <a:rPr lang="nl-NL" sz="3200">
                <a:solidFill>
                  <a:schemeClr val="bg1"/>
                </a:solidFill>
              </a:rPr>
              <a:t/>
            </a:r>
            <a:br>
              <a:rPr lang="nl-NL" sz="3200">
                <a:solidFill>
                  <a:schemeClr val="bg1"/>
                </a:solidFill>
              </a:rPr>
            </a:br>
            <a:r>
              <a:rPr lang="nl-NL" sz="3200">
                <a:solidFill>
                  <a:schemeClr val="bg1"/>
                </a:solidFill>
              </a:rPr>
              <a:t>- aantal CT-toestellen </a:t>
            </a:r>
            <a:br>
              <a:rPr lang="nl-NL" sz="3200">
                <a:solidFill>
                  <a:schemeClr val="bg1"/>
                </a:solidFill>
              </a:rPr>
            </a:br>
            <a:r>
              <a:rPr lang="nl-NL" sz="3200">
                <a:solidFill>
                  <a:schemeClr val="bg1"/>
                </a:solidFill>
              </a:rPr>
              <a:t>   </a:t>
            </a:r>
            <a:br>
              <a:rPr lang="nl-NL" sz="3200">
                <a:solidFill>
                  <a:schemeClr val="bg1"/>
                </a:solidFill>
              </a:rPr>
            </a:br>
            <a:r>
              <a:rPr lang="nl-NL" sz="3200">
                <a:solidFill>
                  <a:schemeClr val="bg1"/>
                </a:solidFill>
              </a:rPr>
              <a:t/>
            </a:r>
            <a:br>
              <a:rPr lang="nl-NL" sz="3200">
                <a:solidFill>
                  <a:schemeClr val="bg1"/>
                </a:solidFill>
              </a:rPr>
            </a:br>
            <a:r>
              <a:rPr lang="nl-NL" sz="3200">
                <a:solidFill>
                  <a:schemeClr val="bg1"/>
                </a:solidFill>
              </a:rPr>
              <a:t>- aantal CT-onderzoeken</a:t>
            </a:r>
            <a:br>
              <a:rPr lang="nl-NL" sz="3200">
                <a:solidFill>
                  <a:schemeClr val="bg1"/>
                </a:solidFill>
              </a:rPr>
            </a:br>
            <a:r>
              <a:rPr lang="nl-NL" sz="3200">
                <a:solidFill>
                  <a:schemeClr val="bg1"/>
                </a:solidFill>
              </a:rPr>
              <a:t/>
            </a:r>
            <a:br>
              <a:rPr lang="nl-NL" sz="3200">
                <a:solidFill>
                  <a:schemeClr val="bg1"/>
                </a:solidFill>
              </a:rPr>
            </a:br>
            <a:r>
              <a:rPr lang="nl-NL" sz="3200">
                <a:solidFill>
                  <a:schemeClr val="bg1"/>
                </a:solidFill>
              </a:rPr>
              <a:t>- aantal sneden/CT</a:t>
            </a:r>
            <a:r>
              <a:rPr lang="nl-NL" sz="3200">
                <a:solidFill>
                  <a:srgbClr val="FFCC00"/>
                </a:solidFill>
              </a:rPr>
              <a:t> </a:t>
            </a:r>
            <a:br>
              <a:rPr lang="nl-NL" sz="3200">
                <a:solidFill>
                  <a:srgbClr val="FFCC00"/>
                </a:solidFill>
              </a:rPr>
            </a:br>
            <a:r>
              <a:rPr lang="nl-NL" sz="3200">
                <a:solidFill>
                  <a:srgbClr val="FFCC00"/>
                </a:solidFill>
              </a:rPr>
              <a:t/>
            </a:r>
            <a:br>
              <a:rPr lang="nl-NL" sz="3200">
                <a:solidFill>
                  <a:srgbClr val="FFCC00"/>
                </a:solidFill>
              </a:rPr>
            </a:br>
            <a:r>
              <a:rPr lang="nl-NL" sz="3200">
                <a:solidFill>
                  <a:srgbClr val="FFCC00"/>
                </a:solidFill>
              </a:rPr>
              <a:t/>
            </a:r>
            <a:br>
              <a:rPr lang="nl-NL" sz="3200">
                <a:solidFill>
                  <a:srgbClr val="FFCC00"/>
                </a:solidFill>
              </a:rPr>
            </a:br>
            <a:r>
              <a:rPr lang="nl-NL" sz="3200">
                <a:solidFill>
                  <a:srgbClr val="FFCC00"/>
                </a:solidFill>
              </a:rPr>
              <a:t>           </a:t>
            </a:r>
            <a:r>
              <a:rPr lang="nl-NL" sz="4800">
                <a:solidFill>
                  <a:schemeClr val="bg1"/>
                </a:solidFill>
              </a:rPr>
              <a:t>stralingshygiëne bij CT</a:t>
            </a:r>
            <a:r>
              <a:rPr lang="nl-NL" sz="3200">
                <a:solidFill>
                  <a:srgbClr val="FFCC00"/>
                </a:solidFill>
              </a:rPr>
              <a:t/>
            </a:r>
            <a:br>
              <a:rPr lang="nl-NL" sz="3200">
                <a:solidFill>
                  <a:srgbClr val="FFCC00"/>
                </a:solidFill>
              </a:rPr>
            </a:br>
            <a:r>
              <a:rPr lang="nl-NL" sz="3200">
                <a:solidFill>
                  <a:srgbClr val="FFCC00"/>
                </a:solidFill>
              </a:rPr>
              <a:t> </a:t>
            </a:r>
            <a:br>
              <a:rPr lang="nl-NL" sz="3200">
                <a:solidFill>
                  <a:srgbClr val="FFCC00"/>
                </a:solidFill>
              </a:rPr>
            </a:br>
            <a:endParaRPr lang="nl-NL">
              <a:solidFill>
                <a:srgbClr val="FFCC00"/>
              </a:solidFill>
            </a:endParaRPr>
          </a:p>
        </p:txBody>
      </p:sp>
      <p:sp>
        <p:nvSpPr>
          <p:cNvPr id="31747" name="Line 3"/>
          <p:cNvSpPr>
            <a:spLocks noChangeShapeType="1"/>
          </p:cNvSpPr>
          <p:nvPr/>
        </p:nvSpPr>
        <p:spPr bwMode="auto">
          <a:xfrm flipV="1">
            <a:off x="5003800" y="1268413"/>
            <a:ext cx="381000" cy="45720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nl-BE"/>
          </a:p>
        </p:txBody>
      </p:sp>
      <p:sp>
        <p:nvSpPr>
          <p:cNvPr id="31748" name="Line 4"/>
          <p:cNvSpPr>
            <a:spLocks noChangeShapeType="1"/>
          </p:cNvSpPr>
          <p:nvPr/>
        </p:nvSpPr>
        <p:spPr bwMode="auto">
          <a:xfrm flipV="1">
            <a:off x="5148263" y="2636838"/>
            <a:ext cx="381000" cy="45720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nl-BE"/>
          </a:p>
        </p:txBody>
      </p:sp>
      <p:sp>
        <p:nvSpPr>
          <p:cNvPr id="31749" name="Line 5"/>
          <p:cNvSpPr>
            <a:spLocks noChangeShapeType="1"/>
          </p:cNvSpPr>
          <p:nvPr/>
        </p:nvSpPr>
        <p:spPr bwMode="auto">
          <a:xfrm flipV="1">
            <a:off x="5076825" y="3573463"/>
            <a:ext cx="381000" cy="45720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nl-BE"/>
          </a:p>
        </p:txBody>
      </p:sp>
      <p:pic>
        <p:nvPicPr>
          <p:cNvPr id="31750" name="Picture 6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91400" y="4800600"/>
            <a:ext cx="1143000" cy="1143000"/>
          </a:xfrm>
          <a:prstGeom prst="rect">
            <a:avLst/>
          </a:prstGeom>
          <a:noFill/>
        </p:spPr>
      </p:pic>
      <p:pic>
        <p:nvPicPr>
          <p:cNvPr id="31751" name="Picture 7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4953000"/>
            <a:ext cx="1143000" cy="1143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Text Box 2"/>
          <p:cNvSpPr txBox="1">
            <a:spLocks noChangeArrowheads="1"/>
          </p:cNvSpPr>
          <p:nvPr/>
        </p:nvSpPr>
        <p:spPr bwMode="auto">
          <a:xfrm>
            <a:off x="457200" y="381000"/>
            <a:ext cx="8077200" cy="558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sz="3600" b="1" u="sng">
                <a:solidFill>
                  <a:schemeClr val="bg1"/>
                </a:solidFill>
              </a:rPr>
              <a:t>CT-onderzoek</a:t>
            </a:r>
            <a:endParaRPr lang="nl-NL" sz="3600" b="1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nl-NL" sz="3600" b="1" u="sng">
                <a:solidFill>
                  <a:schemeClr val="bg1"/>
                </a:solidFill>
              </a:rPr>
              <a:t>aanvraag</a:t>
            </a:r>
            <a:r>
              <a:rPr lang="nl-NL" sz="3600" b="1">
                <a:solidFill>
                  <a:schemeClr val="bg1"/>
                </a:solidFill>
              </a:rPr>
              <a:t> in overleg met de radioloog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nl-NL" sz="3600" b="1">
                <a:solidFill>
                  <a:schemeClr val="bg1"/>
                </a:solidFill>
              </a:rPr>
              <a:t>informatie voor patiënt(e)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nl-NL" sz="3600" b="1" u="sng">
                <a:solidFill>
                  <a:schemeClr val="bg1"/>
                </a:solidFill>
              </a:rPr>
              <a:t>registratie</a:t>
            </a:r>
            <a:r>
              <a:rPr lang="nl-NL" sz="3600" b="1">
                <a:solidFill>
                  <a:schemeClr val="bg1"/>
                </a:solidFill>
              </a:rPr>
              <a:t> patiënt(e)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nl-NL" sz="3600" b="1" u="sng">
                <a:solidFill>
                  <a:schemeClr val="bg1"/>
                </a:solidFill>
              </a:rPr>
              <a:t>installatie</a:t>
            </a:r>
            <a:r>
              <a:rPr lang="nl-NL" sz="3600" b="1">
                <a:solidFill>
                  <a:schemeClr val="bg1"/>
                </a:solidFill>
              </a:rPr>
              <a:t> op CT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nl-NL" sz="3600" b="1" u="sng">
                <a:solidFill>
                  <a:schemeClr val="bg1"/>
                </a:solidFill>
              </a:rPr>
              <a:t>topogram</a:t>
            </a:r>
            <a:r>
              <a:rPr lang="nl-NL" sz="3600" b="1">
                <a:solidFill>
                  <a:schemeClr val="bg1"/>
                </a:solidFill>
              </a:rPr>
              <a:t> (scoutview):  </a:t>
            </a:r>
            <a:r>
              <a:rPr lang="nl-NL" b="1">
                <a:solidFill>
                  <a:schemeClr val="bg1"/>
                </a:solidFill>
              </a:rPr>
              <a:t>overzichtsopname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nl-NL" sz="3600" b="1" u="sng">
                <a:solidFill>
                  <a:schemeClr val="bg1"/>
                </a:solidFill>
              </a:rPr>
              <a:t>scannen</a:t>
            </a:r>
            <a:r>
              <a:rPr lang="nl-NL" sz="3600" b="1">
                <a:solidFill>
                  <a:schemeClr val="bg1"/>
                </a:solidFill>
              </a:rPr>
              <a:t> (tomografie):  </a:t>
            </a:r>
            <a:r>
              <a:rPr lang="nl-NL" b="1">
                <a:solidFill>
                  <a:schemeClr val="bg1"/>
                </a:solidFill>
              </a:rPr>
              <a:t>doorsnedes</a:t>
            </a:r>
            <a:endParaRPr lang="nl-NL" b="1" u="sng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953000" cy="6858000"/>
          </a:xfrm>
          <a:prstGeom prst="rect">
            <a:avLst/>
          </a:prstGeom>
          <a:noFill/>
        </p:spPr>
      </p:pic>
      <p:sp>
        <p:nvSpPr>
          <p:cNvPr id="57347" name="Text Box 3"/>
          <p:cNvSpPr txBox="1">
            <a:spLocks noChangeArrowheads="1"/>
          </p:cNvSpPr>
          <p:nvPr/>
        </p:nvSpPr>
        <p:spPr bwMode="auto">
          <a:xfrm>
            <a:off x="5029200" y="685800"/>
            <a:ext cx="4114800" cy="270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sz="2800" b="1" u="sng">
                <a:solidFill>
                  <a:schemeClr val="bg1"/>
                </a:solidFill>
              </a:rPr>
              <a:t>CT-aanvraag</a:t>
            </a:r>
          </a:p>
          <a:p>
            <a:pPr>
              <a:spcBef>
                <a:spcPct val="50000"/>
              </a:spcBef>
            </a:pPr>
            <a:r>
              <a:rPr lang="nl-NL" b="1">
                <a:solidFill>
                  <a:schemeClr val="bg1"/>
                </a:solidFill>
              </a:rPr>
              <a:t>- scanprotocol</a:t>
            </a:r>
          </a:p>
          <a:p>
            <a:pPr>
              <a:spcBef>
                <a:spcPct val="50000"/>
              </a:spcBef>
            </a:pPr>
            <a:r>
              <a:rPr lang="nl-NL" b="1">
                <a:solidFill>
                  <a:schemeClr val="bg1"/>
                </a:solidFill>
              </a:rPr>
              <a:t>- aangepast aan de </a:t>
            </a:r>
            <a:r>
              <a:rPr lang="nl-NL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klinische</a:t>
            </a:r>
          </a:p>
          <a:p>
            <a:pPr>
              <a:spcBef>
                <a:spcPct val="50000"/>
              </a:spcBef>
            </a:pPr>
            <a:r>
              <a:rPr lang="nl-NL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vraagstelling</a:t>
            </a:r>
          </a:p>
          <a:p>
            <a:pPr>
              <a:spcBef>
                <a:spcPct val="50000"/>
              </a:spcBef>
            </a:pPr>
            <a:r>
              <a:rPr lang="nl-NL" b="1">
                <a:solidFill>
                  <a:schemeClr val="bg1"/>
                </a:solidFill>
              </a:rPr>
              <a:t>- aandacht vestigen op </a:t>
            </a:r>
            <a:r>
              <a:rPr lang="nl-NL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leeftijd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2"/>
          <p:cNvSpPr txBox="1">
            <a:spLocks noChangeArrowheads="1"/>
          </p:cNvSpPr>
          <p:nvPr/>
        </p:nvSpPr>
        <p:spPr bwMode="auto">
          <a:xfrm>
            <a:off x="381000" y="381000"/>
            <a:ext cx="8382000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                                       </a:t>
            </a:r>
            <a:r>
              <a:rPr lang="nl-NL" b="1">
                <a:solidFill>
                  <a:schemeClr val="bg1"/>
                </a:solidFill>
              </a:rPr>
              <a:t>CT onderzoek</a:t>
            </a:r>
            <a:endParaRPr lang="nl-NL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PATIENT: - korte uitleg over het verloop van het onderzoek</a:t>
            </a:r>
          </a:p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                   - zwanger?</a:t>
            </a:r>
          </a:p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                  - de scanregio vrijmaken van metaal: haarclips,</a:t>
            </a:r>
          </a:p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                     broeksriem, ... </a:t>
            </a:r>
          </a:p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                  - nieinsufficiëntie, diabetes,...</a:t>
            </a:r>
          </a:p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                    ivm IV+C</a:t>
            </a:r>
          </a:p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                  - + 150 kg CI</a:t>
            </a:r>
          </a:p>
          <a:p>
            <a:pPr>
              <a:spcBef>
                <a:spcPct val="50000"/>
              </a:spcBef>
            </a:pPr>
            <a:r>
              <a:rPr lang="nl-NL">
                <a:solidFill>
                  <a:srgbClr val="FFCC00"/>
                </a:solidFill>
              </a:rPr>
              <a:t>                    </a:t>
            </a:r>
          </a:p>
        </p:txBody>
      </p:sp>
      <p:pic>
        <p:nvPicPr>
          <p:cNvPr id="55300" name="Picture 4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9950" y="2438400"/>
            <a:ext cx="3194050" cy="4419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ext Box 2"/>
          <p:cNvSpPr txBox="1">
            <a:spLocks noChangeArrowheads="1"/>
          </p:cNvSpPr>
          <p:nvPr/>
        </p:nvSpPr>
        <p:spPr bwMode="auto">
          <a:xfrm>
            <a:off x="4724400" y="457200"/>
            <a:ext cx="441960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b="1" u="sng">
                <a:solidFill>
                  <a:schemeClr val="bg1"/>
                </a:solidFill>
              </a:rPr>
              <a:t>Patiënt-registratie (DICOM)</a:t>
            </a:r>
            <a:endParaRPr lang="nl-NL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naam,... Geboortedatum</a:t>
            </a:r>
          </a:p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Unieknummer</a:t>
            </a:r>
          </a:p>
          <a:p>
            <a:pPr>
              <a:spcBef>
                <a:spcPct val="50000"/>
              </a:spcBef>
            </a:pPr>
            <a:endParaRPr lang="nl-NL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Patiënt-positie</a:t>
            </a:r>
          </a:p>
        </p:txBody>
      </p:sp>
      <p:pic>
        <p:nvPicPr>
          <p:cNvPr id="75779" name="Picture 3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648200" cy="386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2124075" y="5876925"/>
            <a:ext cx="502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>
                <a:solidFill>
                  <a:srgbClr val="FFCC00"/>
                </a:solidFill>
              </a:rPr>
              <a:t>         </a:t>
            </a:r>
            <a:r>
              <a:rPr lang="nl-NL" b="1">
                <a:solidFill>
                  <a:schemeClr val="bg1"/>
                </a:solidFill>
              </a:rPr>
              <a:t>installeren van patiënt</a:t>
            </a:r>
          </a:p>
        </p:txBody>
      </p:sp>
      <p:pic>
        <p:nvPicPr>
          <p:cNvPr id="58378" name="CT installatie MPEG.mpg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55650" y="260350"/>
            <a:ext cx="7561263" cy="5670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74" fill="hold"/>
                                        <p:tgtEl>
                                          <p:spTgt spid="583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837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83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83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378"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ext Box 2"/>
          <p:cNvSpPr txBox="1">
            <a:spLocks noChangeArrowheads="1"/>
          </p:cNvSpPr>
          <p:nvPr/>
        </p:nvSpPr>
        <p:spPr bwMode="auto">
          <a:xfrm>
            <a:off x="5029200" y="457200"/>
            <a:ext cx="411480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b="1" u="sng">
                <a:solidFill>
                  <a:schemeClr val="bg1"/>
                </a:solidFill>
              </a:rPr>
              <a:t>Topografische parameters</a:t>
            </a:r>
            <a:endParaRPr lang="nl-NL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kv</a:t>
            </a:r>
          </a:p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mA</a:t>
            </a:r>
          </a:p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scanlengte</a:t>
            </a:r>
          </a:p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face, profiel</a:t>
            </a:r>
          </a:p>
        </p:txBody>
      </p:sp>
      <p:pic>
        <p:nvPicPr>
          <p:cNvPr id="76803" name="Picture 3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72000" cy="3806825"/>
          </a:xfrm>
          <a:prstGeom prst="rect">
            <a:avLst/>
          </a:prstGeom>
          <a:noFill/>
        </p:spPr>
      </p:pic>
      <p:sp>
        <p:nvSpPr>
          <p:cNvPr id="76804" name="Text Box 4"/>
          <p:cNvSpPr txBox="1">
            <a:spLocks noChangeArrowheads="1"/>
          </p:cNvSpPr>
          <p:nvPr/>
        </p:nvSpPr>
        <p:spPr bwMode="auto">
          <a:xfrm>
            <a:off x="5943600" y="1219200"/>
            <a:ext cx="320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reduceren bij kinderen</a:t>
            </a:r>
          </a:p>
        </p:txBody>
      </p:sp>
      <p:sp>
        <p:nvSpPr>
          <p:cNvPr id="76805" name="Text Box 5"/>
          <p:cNvSpPr txBox="1">
            <a:spLocks noChangeArrowheads="1"/>
          </p:cNvSpPr>
          <p:nvPr/>
        </p:nvSpPr>
        <p:spPr bwMode="auto">
          <a:xfrm>
            <a:off x="1619250" y="4868863"/>
            <a:ext cx="60483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BE" sz="2800" b="1">
                <a:solidFill>
                  <a:schemeClr val="bg1"/>
                </a:solidFill>
              </a:rPr>
              <a:t>Scoutview: overzichtsopname</a:t>
            </a:r>
            <a:endParaRPr lang="nl-NL" sz="28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2" name="Text Box 2"/>
          <p:cNvSpPr txBox="1">
            <a:spLocks noChangeArrowheads="1"/>
          </p:cNvSpPr>
          <p:nvPr/>
        </p:nvSpPr>
        <p:spPr bwMode="auto">
          <a:xfrm>
            <a:off x="1447800" y="5791200"/>
            <a:ext cx="7696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uitvoeren van een </a:t>
            </a:r>
            <a:r>
              <a:rPr lang="nl-NL" b="1" u="sng">
                <a:solidFill>
                  <a:schemeClr val="bg1"/>
                </a:solidFill>
              </a:rPr>
              <a:t>topogram</a:t>
            </a:r>
            <a:endParaRPr lang="nl-NL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</a:pPr>
            <a:r>
              <a:rPr lang="nl-NL" sz="2000">
                <a:solidFill>
                  <a:schemeClr val="bg1"/>
                </a:solidFill>
              </a:rPr>
              <a:t>röntgenbuis en detectorboog nemen een vaste positie in</a:t>
            </a:r>
            <a:endParaRPr lang="nl-NL">
              <a:solidFill>
                <a:schemeClr val="bg1"/>
              </a:solidFill>
            </a:endParaRPr>
          </a:p>
        </p:txBody>
      </p:sp>
      <p:pic>
        <p:nvPicPr>
          <p:cNvPr id="296966" name="CT topogram MPEG.mpg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27088" y="188913"/>
            <a:ext cx="7345362" cy="5508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94" fill="hold"/>
                                        <p:tgtEl>
                                          <p:spTgt spid="2969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9696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969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969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6966"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989" name="CT topogram op monitor MPG.mpg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39750" y="404813"/>
            <a:ext cx="7777163" cy="5832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14" fill="hold"/>
                                        <p:tgtEl>
                                          <p:spTgt spid="2979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9798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979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979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989"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top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724400" cy="4111625"/>
          </a:xfrm>
          <a:prstGeom prst="rect">
            <a:avLst/>
          </a:prstGeom>
          <a:noFill/>
        </p:spPr>
      </p:pic>
      <p:pic>
        <p:nvPicPr>
          <p:cNvPr id="60419" name="Picture 3" descr="0"/>
          <p:cNvPicPr>
            <a:picLocks noChangeAspect="1" noChangeArrowheads="1"/>
          </p:cNvPicPr>
          <p:nvPr/>
        </p:nvPicPr>
        <p:blipFill>
          <a:blip r:embed="rId3">
            <a:lum contrast="24000"/>
          </a:blip>
          <a:srcRect/>
          <a:stretch>
            <a:fillRect/>
          </a:stretch>
        </p:blipFill>
        <p:spPr bwMode="auto">
          <a:xfrm>
            <a:off x="4705350" y="0"/>
            <a:ext cx="4438650" cy="5410200"/>
          </a:xfrm>
          <a:prstGeom prst="rect">
            <a:avLst/>
          </a:prstGeom>
          <a:noFill/>
        </p:spPr>
      </p:pic>
      <p:sp>
        <p:nvSpPr>
          <p:cNvPr id="60420" name="Text Box 4"/>
          <p:cNvSpPr txBox="1">
            <a:spLocks noChangeArrowheads="1"/>
          </p:cNvSpPr>
          <p:nvPr/>
        </p:nvSpPr>
        <p:spPr bwMode="auto">
          <a:xfrm>
            <a:off x="685800" y="5867400"/>
            <a:ext cx="845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b="1">
                <a:solidFill>
                  <a:srgbClr val="FFCC00"/>
                </a:solidFill>
              </a:rPr>
              <a:t>      </a:t>
            </a:r>
            <a:r>
              <a:rPr lang="nl-NL" b="1">
                <a:solidFill>
                  <a:schemeClr val="bg1"/>
                </a:solidFill>
              </a:rPr>
              <a:t>Topogram ( scoutview)</a:t>
            </a:r>
            <a:r>
              <a:rPr lang="nl-NL">
                <a:solidFill>
                  <a:schemeClr val="bg1"/>
                </a:solidFill>
              </a:rPr>
              <a:t>: overzichtsopname ( in face of profiel)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8" name="Text Box 8"/>
          <p:cNvSpPr txBox="1">
            <a:spLocks noChangeArrowheads="1"/>
          </p:cNvSpPr>
          <p:nvPr/>
        </p:nvSpPr>
        <p:spPr bwMode="auto">
          <a:xfrm>
            <a:off x="0" y="3581400"/>
            <a:ext cx="3581400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          </a:t>
            </a:r>
            <a:r>
              <a:rPr lang="nl-NL" sz="2800">
                <a:solidFill>
                  <a:schemeClr val="bg1"/>
                </a:solidFill>
              </a:rPr>
              <a:t>scanrange</a:t>
            </a:r>
          </a:p>
          <a:p>
            <a:pPr>
              <a:spcBef>
                <a:spcPct val="50000"/>
              </a:spcBef>
            </a:pPr>
            <a:r>
              <a:rPr lang="nl-BE" sz="2800">
                <a:solidFill>
                  <a:schemeClr val="bg1"/>
                </a:solidFill>
              </a:rPr>
              <a:t>        scanrichting</a:t>
            </a:r>
            <a:endParaRPr lang="nl-NL" sz="2800">
              <a:solidFill>
                <a:schemeClr val="bg1"/>
              </a:solidFill>
            </a:endParaRPr>
          </a:p>
        </p:txBody>
      </p:sp>
      <p:pic>
        <p:nvPicPr>
          <p:cNvPr id="61449" name="Picture 9" descr="VLIEGEN JEAN^^^^"/>
          <p:cNvPicPr>
            <a:picLocks noChangeAspect="1" noChangeArrowheads="1"/>
          </p:cNvPicPr>
          <p:nvPr/>
        </p:nvPicPr>
        <p:blipFill>
          <a:blip r:embed="rId2"/>
          <a:srcRect l="3227"/>
          <a:stretch>
            <a:fillRect/>
          </a:stretch>
        </p:blipFill>
        <p:spPr bwMode="auto">
          <a:xfrm>
            <a:off x="3276600" y="304800"/>
            <a:ext cx="5867400" cy="5651500"/>
          </a:xfrm>
          <a:prstGeom prst="rect">
            <a:avLst/>
          </a:prstGeom>
          <a:noFill/>
        </p:spPr>
      </p:pic>
      <p:sp>
        <p:nvSpPr>
          <p:cNvPr id="61446" name="Line 6"/>
          <p:cNvSpPr>
            <a:spLocks noChangeShapeType="1"/>
          </p:cNvSpPr>
          <p:nvPr/>
        </p:nvSpPr>
        <p:spPr bwMode="auto">
          <a:xfrm>
            <a:off x="3348038" y="5661025"/>
            <a:ext cx="5795962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nl-BE"/>
          </a:p>
        </p:txBody>
      </p:sp>
      <p:sp>
        <p:nvSpPr>
          <p:cNvPr id="61447" name="Line 7"/>
          <p:cNvSpPr>
            <a:spLocks noChangeShapeType="1"/>
          </p:cNvSpPr>
          <p:nvPr/>
        </p:nvSpPr>
        <p:spPr bwMode="auto">
          <a:xfrm>
            <a:off x="6300788" y="333375"/>
            <a:ext cx="0" cy="532765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nl-BE"/>
          </a:p>
        </p:txBody>
      </p:sp>
      <p:sp>
        <p:nvSpPr>
          <p:cNvPr id="61445" name="Line 5"/>
          <p:cNvSpPr>
            <a:spLocks noChangeShapeType="1"/>
          </p:cNvSpPr>
          <p:nvPr/>
        </p:nvSpPr>
        <p:spPr bwMode="auto">
          <a:xfrm>
            <a:off x="3348038" y="333375"/>
            <a:ext cx="5795962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nl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6" name="Rectangle 4"/>
          <p:cNvSpPr>
            <a:spLocks noGrp="1" noChangeArrowheads="1"/>
          </p:cNvSpPr>
          <p:nvPr>
            <p:ph type="title"/>
          </p:nvPr>
        </p:nvSpPr>
        <p:spPr>
          <a:xfrm>
            <a:off x="684213" y="692150"/>
            <a:ext cx="7772400" cy="1143000"/>
          </a:xfrm>
        </p:spPr>
        <p:txBody>
          <a:bodyPr/>
          <a:lstStyle/>
          <a:p>
            <a:pPr algn="l"/>
            <a:r>
              <a:rPr lang="nl-BE" sz="3200" b="1">
                <a:solidFill>
                  <a:schemeClr val="bg1"/>
                </a:solidFill>
              </a:rPr>
              <a:t>De CT-scanner is verantwoordelijk voor een belangrijk deel van de blootstelling aan ioniserende straling omwille van de medische praktijk</a:t>
            </a:r>
            <a:endParaRPr lang="nl-NL" sz="3200" b="1">
              <a:solidFill>
                <a:schemeClr val="bg1"/>
              </a:solidFill>
            </a:endParaRPr>
          </a:p>
        </p:txBody>
      </p:sp>
      <p:pic>
        <p:nvPicPr>
          <p:cNvPr id="284680" name="Picture 8"/>
          <p:cNvPicPr>
            <a:picLocks noChangeAspect="1" noChangeArrowheads="1"/>
          </p:cNvPicPr>
          <p:nvPr/>
        </p:nvPicPr>
        <p:blipFill>
          <a:blip r:embed="rId2"/>
          <a:srcRect l="9453" t="25098" r="15533" b="10954"/>
          <a:stretch>
            <a:fillRect/>
          </a:stretch>
        </p:blipFill>
        <p:spPr bwMode="auto">
          <a:xfrm>
            <a:off x="2700338" y="2205038"/>
            <a:ext cx="4897437" cy="334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4681" name="Text Box 9"/>
          <p:cNvSpPr txBox="1">
            <a:spLocks noChangeArrowheads="1"/>
          </p:cNvSpPr>
          <p:nvPr/>
        </p:nvSpPr>
        <p:spPr bwMode="auto">
          <a:xfrm>
            <a:off x="684213" y="5734050"/>
            <a:ext cx="79914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BE" sz="2800" b="1">
                <a:solidFill>
                  <a:schemeClr val="bg1"/>
                </a:solidFill>
              </a:rPr>
              <a:t>Aandeel van de verschillende technieken in het aantal uitgevoerde radiologische onderzoeken</a:t>
            </a:r>
            <a:endParaRPr lang="nl-NL" sz="28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029200" cy="3773488"/>
          </a:xfrm>
          <a:prstGeom prst="rect">
            <a:avLst/>
          </a:prstGeom>
          <a:noFill/>
        </p:spPr>
      </p:pic>
      <p:sp>
        <p:nvSpPr>
          <p:cNvPr id="77827" name="Text Box 3"/>
          <p:cNvSpPr txBox="1">
            <a:spLocks noChangeArrowheads="1"/>
          </p:cNvSpPr>
          <p:nvPr/>
        </p:nvSpPr>
        <p:spPr bwMode="auto">
          <a:xfrm>
            <a:off x="5029200" y="457200"/>
            <a:ext cx="4114800" cy="319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b="1" u="sng">
                <a:solidFill>
                  <a:schemeClr val="bg1"/>
                </a:solidFill>
              </a:rPr>
              <a:t>Tomografische parameters</a:t>
            </a:r>
            <a:endParaRPr lang="nl-NL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kv</a:t>
            </a:r>
          </a:p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mA</a:t>
            </a:r>
          </a:p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scantijd</a:t>
            </a:r>
          </a:p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snededikte</a:t>
            </a:r>
          </a:p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interval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0"/>
          <p:cNvPicPr>
            <a:picLocks noChangeAspect="1" noChangeArrowheads="1"/>
          </p:cNvPicPr>
          <p:nvPr/>
        </p:nvPicPr>
        <p:blipFill>
          <a:blip r:embed="rId2">
            <a:lum contrast="24000"/>
          </a:blip>
          <a:srcRect/>
          <a:stretch>
            <a:fillRect/>
          </a:stretch>
        </p:blipFill>
        <p:spPr bwMode="auto">
          <a:xfrm>
            <a:off x="0" y="0"/>
            <a:ext cx="5313363" cy="6858000"/>
          </a:xfrm>
          <a:prstGeom prst="rect">
            <a:avLst/>
          </a:prstGeom>
          <a:noFill/>
        </p:spPr>
      </p:pic>
      <p:sp>
        <p:nvSpPr>
          <p:cNvPr id="65539" name="Line 3"/>
          <p:cNvSpPr>
            <a:spLocks noChangeShapeType="1"/>
          </p:cNvSpPr>
          <p:nvPr/>
        </p:nvSpPr>
        <p:spPr bwMode="auto">
          <a:xfrm>
            <a:off x="0" y="381000"/>
            <a:ext cx="53340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nl-BE"/>
          </a:p>
        </p:txBody>
      </p:sp>
      <p:sp>
        <p:nvSpPr>
          <p:cNvPr id="65540" name="Line 4"/>
          <p:cNvSpPr>
            <a:spLocks noChangeShapeType="1"/>
          </p:cNvSpPr>
          <p:nvPr/>
        </p:nvSpPr>
        <p:spPr bwMode="auto">
          <a:xfrm>
            <a:off x="0" y="1524000"/>
            <a:ext cx="53340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nl-BE"/>
          </a:p>
        </p:txBody>
      </p:sp>
      <p:sp>
        <p:nvSpPr>
          <p:cNvPr id="65541" name="Line 5"/>
          <p:cNvSpPr>
            <a:spLocks noChangeShapeType="1"/>
          </p:cNvSpPr>
          <p:nvPr/>
        </p:nvSpPr>
        <p:spPr bwMode="auto">
          <a:xfrm>
            <a:off x="0" y="1752600"/>
            <a:ext cx="53340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nl-BE"/>
          </a:p>
        </p:txBody>
      </p:sp>
      <p:sp>
        <p:nvSpPr>
          <p:cNvPr id="65542" name="Line 6"/>
          <p:cNvSpPr>
            <a:spLocks noChangeShapeType="1"/>
          </p:cNvSpPr>
          <p:nvPr/>
        </p:nvSpPr>
        <p:spPr bwMode="auto">
          <a:xfrm>
            <a:off x="0" y="2057400"/>
            <a:ext cx="53340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nl-BE"/>
          </a:p>
        </p:txBody>
      </p:sp>
      <p:sp>
        <p:nvSpPr>
          <p:cNvPr id="65543" name="Line 7"/>
          <p:cNvSpPr>
            <a:spLocks noChangeShapeType="1"/>
          </p:cNvSpPr>
          <p:nvPr/>
        </p:nvSpPr>
        <p:spPr bwMode="auto">
          <a:xfrm>
            <a:off x="0" y="6096000"/>
            <a:ext cx="53340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nl-BE"/>
          </a:p>
        </p:txBody>
      </p:sp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5508625" y="3933825"/>
            <a:ext cx="220980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b="1" u="sng">
                <a:solidFill>
                  <a:schemeClr val="bg1"/>
                </a:solidFill>
              </a:rPr>
              <a:t>Scan</a:t>
            </a:r>
            <a:endParaRPr lang="nl-NL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aantal</a:t>
            </a:r>
          </a:p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dikte</a:t>
            </a:r>
          </a:p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interval</a:t>
            </a:r>
          </a:p>
          <a:p>
            <a:pPr>
              <a:spcBef>
                <a:spcPct val="50000"/>
              </a:spcBef>
            </a:pPr>
            <a:r>
              <a:rPr lang="nl-BE">
                <a:solidFill>
                  <a:schemeClr val="bg1"/>
                </a:solidFill>
              </a:rPr>
              <a:t>pitch</a:t>
            </a:r>
            <a:endParaRPr lang="nl-NL">
              <a:solidFill>
                <a:schemeClr val="bg1"/>
              </a:solidFill>
            </a:endParaRPr>
          </a:p>
        </p:txBody>
      </p:sp>
      <p:sp>
        <p:nvSpPr>
          <p:cNvPr id="65545" name="Line 9"/>
          <p:cNvSpPr>
            <a:spLocks noChangeShapeType="1"/>
          </p:cNvSpPr>
          <p:nvPr/>
        </p:nvSpPr>
        <p:spPr bwMode="auto">
          <a:xfrm>
            <a:off x="2514600" y="381000"/>
            <a:ext cx="0" cy="56388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nl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09" name="Picture 9" descr="IMGP0669"/>
          <p:cNvPicPr>
            <a:picLocks noChangeAspect="1" noChangeArrowheads="1"/>
          </p:cNvPicPr>
          <p:nvPr/>
        </p:nvPicPr>
        <p:blipFill>
          <a:blip r:embed="rId2"/>
          <a:srcRect l="16699" r="16411"/>
          <a:stretch>
            <a:fillRect/>
          </a:stretch>
        </p:blipFill>
        <p:spPr bwMode="auto">
          <a:xfrm>
            <a:off x="0" y="0"/>
            <a:ext cx="5434013" cy="6092825"/>
          </a:xfrm>
          <a:prstGeom prst="rect">
            <a:avLst/>
          </a:prstGeom>
          <a:noFill/>
        </p:spPr>
      </p:pic>
      <p:pic>
        <p:nvPicPr>
          <p:cNvPr id="358410" name="Picture 10" descr="IMGP0672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5600" y="0"/>
            <a:ext cx="3708400" cy="2911475"/>
          </a:xfrm>
          <a:prstGeom prst="rect">
            <a:avLst/>
          </a:prstGeom>
          <a:noFill/>
        </p:spPr>
      </p:pic>
      <p:sp>
        <p:nvSpPr>
          <p:cNvPr id="358411" name="Text Box 11"/>
          <p:cNvSpPr txBox="1">
            <a:spLocks noChangeArrowheads="1"/>
          </p:cNvSpPr>
          <p:nvPr/>
        </p:nvSpPr>
        <p:spPr bwMode="auto">
          <a:xfrm>
            <a:off x="5724525" y="3141663"/>
            <a:ext cx="3168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BE">
                <a:solidFill>
                  <a:schemeClr val="bg1"/>
                </a:solidFill>
              </a:rPr>
              <a:t>Collimator: snededikte</a:t>
            </a:r>
            <a:endParaRPr lang="nl-NL">
              <a:solidFill>
                <a:schemeClr val="bg1"/>
              </a:solidFill>
            </a:endParaRPr>
          </a:p>
        </p:txBody>
      </p:sp>
      <p:pic>
        <p:nvPicPr>
          <p:cNvPr id="358412" name="Picture 12" descr="spiraalscan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1200" y="3944938"/>
            <a:ext cx="3352800" cy="29130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698" name="Picture 2" descr="0"/>
          <p:cNvPicPr>
            <a:picLocks noChangeAspect="1" noChangeArrowheads="1"/>
          </p:cNvPicPr>
          <p:nvPr/>
        </p:nvPicPr>
        <p:blipFill>
          <a:blip r:embed="rId2">
            <a:lum contrast="24000"/>
          </a:blip>
          <a:srcRect/>
          <a:stretch>
            <a:fillRect/>
          </a:stretch>
        </p:blipFill>
        <p:spPr bwMode="auto">
          <a:xfrm>
            <a:off x="0" y="0"/>
            <a:ext cx="5313363" cy="6858000"/>
          </a:xfrm>
          <a:prstGeom prst="rect">
            <a:avLst/>
          </a:prstGeom>
          <a:noFill/>
        </p:spPr>
      </p:pic>
      <p:sp>
        <p:nvSpPr>
          <p:cNvPr id="157699" name="Line 3"/>
          <p:cNvSpPr>
            <a:spLocks noChangeShapeType="1"/>
          </p:cNvSpPr>
          <p:nvPr/>
        </p:nvSpPr>
        <p:spPr bwMode="auto">
          <a:xfrm>
            <a:off x="0" y="381000"/>
            <a:ext cx="5334000" cy="0"/>
          </a:xfrm>
          <a:prstGeom prst="line">
            <a:avLst/>
          </a:prstGeom>
          <a:noFill/>
          <a:ln w="1905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nl-BE"/>
          </a:p>
        </p:txBody>
      </p:sp>
      <p:sp>
        <p:nvSpPr>
          <p:cNvPr id="157700" name="Line 4"/>
          <p:cNvSpPr>
            <a:spLocks noChangeShapeType="1"/>
          </p:cNvSpPr>
          <p:nvPr/>
        </p:nvSpPr>
        <p:spPr bwMode="auto">
          <a:xfrm>
            <a:off x="0" y="2667000"/>
            <a:ext cx="53340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nl-BE"/>
          </a:p>
        </p:txBody>
      </p:sp>
      <p:sp>
        <p:nvSpPr>
          <p:cNvPr id="157701" name="Line 5"/>
          <p:cNvSpPr>
            <a:spLocks noChangeShapeType="1"/>
          </p:cNvSpPr>
          <p:nvPr/>
        </p:nvSpPr>
        <p:spPr bwMode="auto">
          <a:xfrm>
            <a:off x="0" y="2590800"/>
            <a:ext cx="53340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nl-BE"/>
          </a:p>
        </p:txBody>
      </p:sp>
      <p:sp>
        <p:nvSpPr>
          <p:cNvPr id="157702" name="Line 6"/>
          <p:cNvSpPr>
            <a:spLocks noChangeShapeType="1"/>
          </p:cNvSpPr>
          <p:nvPr/>
        </p:nvSpPr>
        <p:spPr bwMode="auto">
          <a:xfrm>
            <a:off x="0" y="2514600"/>
            <a:ext cx="53340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nl-BE"/>
          </a:p>
        </p:txBody>
      </p:sp>
      <p:sp>
        <p:nvSpPr>
          <p:cNvPr id="157703" name="Line 7"/>
          <p:cNvSpPr>
            <a:spLocks noChangeShapeType="1"/>
          </p:cNvSpPr>
          <p:nvPr/>
        </p:nvSpPr>
        <p:spPr bwMode="auto">
          <a:xfrm>
            <a:off x="0" y="609600"/>
            <a:ext cx="5334000" cy="0"/>
          </a:xfrm>
          <a:prstGeom prst="line">
            <a:avLst/>
          </a:prstGeom>
          <a:noFill/>
          <a:ln w="1905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nl-BE"/>
          </a:p>
        </p:txBody>
      </p:sp>
      <p:sp>
        <p:nvSpPr>
          <p:cNvPr id="157704" name="Line 8"/>
          <p:cNvSpPr>
            <a:spLocks noChangeShapeType="1"/>
          </p:cNvSpPr>
          <p:nvPr/>
        </p:nvSpPr>
        <p:spPr bwMode="auto">
          <a:xfrm>
            <a:off x="0" y="838200"/>
            <a:ext cx="5334000" cy="0"/>
          </a:xfrm>
          <a:prstGeom prst="line">
            <a:avLst/>
          </a:prstGeom>
          <a:noFill/>
          <a:ln w="1905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nl-BE"/>
          </a:p>
        </p:txBody>
      </p:sp>
      <p:sp>
        <p:nvSpPr>
          <p:cNvPr id="157705" name="Line 9"/>
          <p:cNvSpPr>
            <a:spLocks noChangeShapeType="1"/>
          </p:cNvSpPr>
          <p:nvPr/>
        </p:nvSpPr>
        <p:spPr bwMode="auto">
          <a:xfrm>
            <a:off x="0" y="2743200"/>
            <a:ext cx="53340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nl-BE"/>
          </a:p>
        </p:txBody>
      </p:sp>
      <p:sp>
        <p:nvSpPr>
          <p:cNvPr id="157706" name="Line 10"/>
          <p:cNvSpPr>
            <a:spLocks noChangeShapeType="1"/>
          </p:cNvSpPr>
          <p:nvPr/>
        </p:nvSpPr>
        <p:spPr bwMode="auto">
          <a:xfrm>
            <a:off x="0" y="2819400"/>
            <a:ext cx="53340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nl-BE"/>
          </a:p>
        </p:txBody>
      </p:sp>
      <p:sp>
        <p:nvSpPr>
          <p:cNvPr id="157707" name="Line 11"/>
          <p:cNvSpPr>
            <a:spLocks noChangeShapeType="1"/>
          </p:cNvSpPr>
          <p:nvPr/>
        </p:nvSpPr>
        <p:spPr bwMode="auto">
          <a:xfrm>
            <a:off x="0" y="2895600"/>
            <a:ext cx="53340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nl-BE"/>
          </a:p>
        </p:txBody>
      </p:sp>
      <p:sp>
        <p:nvSpPr>
          <p:cNvPr id="157708" name="Line 12"/>
          <p:cNvSpPr>
            <a:spLocks noChangeShapeType="1"/>
          </p:cNvSpPr>
          <p:nvPr/>
        </p:nvSpPr>
        <p:spPr bwMode="auto">
          <a:xfrm>
            <a:off x="0" y="2971800"/>
            <a:ext cx="53340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nl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Text Box 2"/>
          <p:cNvSpPr txBox="1">
            <a:spLocks noChangeArrowheads="1"/>
          </p:cNvSpPr>
          <p:nvPr/>
        </p:nvSpPr>
        <p:spPr bwMode="auto">
          <a:xfrm>
            <a:off x="900113" y="0"/>
            <a:ext cx="7315200" cy="629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sz="2800" b="1" u="sng">
                <a:solidFill>
                  <a:schemeClr val="bg1"/>
                </a:solidFill>
              </a:rPr>
              <a:t>Snededikte</a:t>
            </a:r>
            <a:endParaRPr lang="nl-NL" sz="280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</a:pPr>
            <a:r>
              <a:rPr lang="nl-NL" sz="2800">
                <a:solidFill>
                  <a:schemeClr val="bg1"/>
                </a:solidFill>
              </a:rPr>
              <a:t>1, 2 , 4 ,... 10 mm</a:t>
            </a:r>
            <a:endParaRPr lang="nl-NL" sz="160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</a:pPr>
            <a:endParaRPr lang="nl-NL" sz="280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</a:pPr>
            <a:r>
              <a:rPr lang="nl-NL" sz="2800" b="1" u="sng">
                <a:solidFill>
                  <a:schemeClr val="bg1"/>
                </a:solidFill>
              </a:rPr>
              <a:t>Snededikte 1mm ( 2mm)</a:t>
            </a:r>
            <a:endParaRPr lang="nl-NL" sz="280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</a:pPr>
            <a:r>
              <a:rPr lang="nl-NL" sz="2800">
                <a:solidFill>
                  <a:schemeClr val="bg1"/>
                </a:solidFill>
              </a:rPr>
              <a:t>fijne botstructuren(middenoor)</a:t>
            </a:r>
          </a:p>
          <a:p>
            <a:pPr>
              <a:spcBef>
                <a:spcPct val="50000"/>
              </a:spcBef>
            </a:pPr>
            <a:r>
              <a:rPr lang="nl-NL" sz="2800">
                <a:solidFill>
                  <a:schemeClr val="bg1"/>
                </a:solidFill>
              </a:rPr>
              <a:t>detail longweefsel</a:t>
            </a:r>
          </a:p>
          <a:p>
            <a:pPr>
              <a:spcBef>
                <a:spcPct val="50000"/>
              </a:spcBef>
            </a:pPr>
            <a:r>
              <a:rPr lang="nl-BE" sz="2800">
                <a:solidFill>
                  <a:schemeClr val="bg1"/>
                </a:solidFill>
              </a:rPr>
              <a:t>belang reconstructies (MPR, 3-D)</a:t>
            </a:r>
          </a:p>
          <a:p>
            <a:pPr>
              <a:spcBef>
                <a:spcPct val="50000"/>
              </a:spcBef>
            </a:pPr>
            <a:endParaRPr lang="nl-NL" sz="280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</a:pPr>
            <a:r>
              <a:rPr lang="nl-NL" sz="2800" b="1" u="sng">
                <a:solidFill>
                  <a:schemeClr val="bg1"/>
                </a:solidFill>
              </a:rPr>
              <a:t>Snededikte 8mm ( 10mm)</a:t>
            </a:r>
          </a:p>
          <a:p>
            <a:pPr>
              <a:spcBef>
                <a:spcPct val="50000"/>
              </a:spcBef>
            </a:pPr>
            <a:r>
              <a:rPr lang="nl-NL" sz="2800">
                <a:solidFill>
                  <a:schemeClr val="bg1"/>
                </a:solidFill>
              </a:rPr>
              <a:t>thoracale en abdominale onderzoeken</a:t>
            </a:r>
            <a:endParaRPr lang="nl-NL" sz="2800" b="1" u="sng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6594" name="Picture 2" descr="BRINGS ROSIE SIBILLA^^^^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7538" y="0"/>
            <a:ext cx="4716462" cy="4479925"/>
          </a:xfrm>
          <a:prstGeom prst="rect">
            <a:avLst/>
          </a:prstGeom>
          <a:noFill/>
        </p:spPr>
      </p:pic>
      <p:pic>
        <p:nvPicPr>
          <p:cNvPr id="366595" name="Picture 3" descr="BRINGS ROSIE SIBILLA^^^^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6463" cy="4478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7618" name="Picture 2" descr="1"/>
          <p:cNvPicPr>
            <a:picLocks noChangeAspect="1" noChangeArrowheads="1"/>
          </p:cNvPicPr>
          <p:nvPr/>
        </p:nvPicPr>
        <p:blipFill>
          <a:blip r:embed="rId2"/>
          <a:srcRect l="11517" r="15767"/>
          <a:stretch>
            <a:fillRect/>
          </a:stretch>
        </p:blipFill>
        <p:spPr bwMode="auto">
          <a:xfrm>
            <a:off x="0" y="0"/>
            <a:ext cx="4319588" cy="5641975"/>
          </a:xfrm>
          <a:prstGeom prst="rect">
            <a:avLst/>
          </a:prstGeom>
          <a:noFill/>
        </p:spPr>
      </p:pic>
      <p:pic>
        <p:nvPicPr>
          <p:cNvPr id="367619" name="Picture 3" descr="2"/>
          <p:cNvPicPr>
            <a:picLocks noChangeAspect="1" noChangeArrowheads="1"/>
          </p:cNvPicPr>
          <p:nvPr/>
        </p:nvPicPr>
        <p:blipFill>
          <a:blip r:embed="rId3"/>
          <a:srcRect l="22186" r="6624"/>
          <a:stretch>
            <a:fillRect/>
          </a:stretch>
        </p:blipFill>
        <p:spPr bwMode="auto">
          <a:xfrm>
            <a:off x="4895850" y="0"/>
            <a:ext cx="4248150" cy="5667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STEYFKENS HUBERTU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143000" cy="995363"/>
          </a:xfrm>
          <a:prstGeom prst="rect">
            <a:avLst/>
          </a:prstGeom>
          <a:noFill/>
        </p:spPr>
      </p:pic>
      <p:pic>
        <p:nvPicPr>
          <p:cNvPr id="64515" name="Picture 3" descr="STEYFKENS HUBERTU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0"/>
            <a:ext cx="1111250" cy="981075"/>
          </a:xfrm>
          <a:prstGeom prst="rect">
            <a:avLst/>
          </a:prstGeom>
          <a:noFill/>
        </p:spPr>
      </p:pic>
      <p:pic>
        <p:nvPicPr>
          <p:cNvPr id="64516" name="Picture 4" descr="STEYFKENS HUBERTU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33600" y="0"/>
            <a:ext cx="1143000" cy="995363"/>
          </a:xfrm>
          <a:prstGeom prst="rect">
            <a:avLst/>
          </a:prstGeom>
          <a:noFill/>
        </p:spPr>
      </p:pic>
      <p:pic>
        <p:nvPicPr>
          <p:cNvPr id="64517" name="Picture 5" descr="STEYFKENS HUBERTU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24200" y="0"/>
            <a:ext cx="1143000" cy="995363"/>
          </a:xfrm>
          <a:prstGeom prst="rect">
            <a:avLst/>
          </a:prstGeom>
          <a:noFill/>
        </p:spPr>
      </p:pic>
      <p:pic>
        <p:nvPicPr>
          <p:cNvPr id="64518" name="Picture 6" descr="STEYFKENS HUBERTU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14800" y="0"/>
            <a:ext cx="1143000" cy="995363"/>
          </a:xfrm>
          <a:prstGeom prst="rect">
            <a:avLst/>
          </a:prstGeom>
          <a:noFill/>
        </p:spPr>
      </p:pic>
      <p:pic>
        <p:nvPicPr>
          <p:cNvPr id="64519" name="Picture 7" descr="STEYFKENS HUBERTUS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57800" y="0"/>
            <a:ext cx="1143000" cy="995363"/>
          </a:xfrm>
          <a:prstGeom prst="rect">
            <a:avLst/>
          </a:prstGeom>
          <a:noFill/>
        </p:spPr>
      </p:pic>
      <p:pic>
        <p:nvPicPr>
          <p:cNvPr id="64520" name="Picture 8" descr="STEYFKENS HUBERTUS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400800" y="0"/>
            <a:ext cx="1111250" cy="1052513"/>
          </a:xfrm>
          <a:prstGeom prst="rect">
            <a:avLst/>
          </a:prstGeom>
          <a:noFill/>
        </p:spPr>
      </p:pic>
      <p:pic>
        <p:nvPicPr>
          <p:cNvPr id="64521" name="Picture 9" descr="STEYFKENS HUBERTUS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451725" y="0"/>
            <a:ext cx="1296988" cy="1100138"/>
          </a:xfrm>
          <a:prstGeom prst="rect">
            <a:avLst/>
          </a:prstGeom>
          <a:noFill/>
        </p:spPr>
      </p:pic>
      <p:pic>
        <p:nvPicPr>
          <p:cNvPr id="64523" name="Picture 11" descr="STEYFKENS HUBERTUS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990600"/>
            <a:ext cx="1143000" cy="995363"/>
          </a:xfrm>
          <a:prstGeom prst="rect">
            <a:avLst/>
          </a:prstGeom>
          <a:noFill/>
        </p:spPr>
      </p:pic>
      <p:pic>
        <p:nvPicPr>
          <p:cNvPr id="64524" name="Picture 12" descr="STEYFKENS HUBERTUS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116013" y="981075"/>
            <a:ext cx="990600" cy="862013"/>
          </a:xfrm>
          <a:prstGeom prst="rect">
            <a:avLst/>
          </a:prstGeom>
          <a:noFill/>
        </p:spPr>
      </p:pic>
      <p:pic>
        <p:nvPicPr>
          <p:cNvPr id="64526" name="Picture 14" descr="STEYFKENS HUBERTUS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057400" y="990600"/>
            <a:ext cx="1066800" cy="928688"/>
          </a:xfrm>
          <a:prstGeom prst="rect">
            <a:avLst/>
          </a:prstGeom>
          <a:noFill/>
        </p:spPr>
      </p:pic>
      <p:pic>
        <p:nvPicPr>
          <p:cNvPr id="64527" name="Picture 15" descr="STEYFKENS HUBERTUS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124200" y="990600"/>
            <a:ext cx="1066800" cy="998538"/>
          </a:xfrm>
          <a:prstGeom prst="rect">
            <a:avLst/>
          </a:prstGeom>
          <a:noFill/>
        </p:spPr>
      </p:pic>
      <p:pic>
        <p:nvPicPr>
          <p:cNvPr id="64528" name="Picture 16" descr="STEYFKENS HUBERTUS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4191000" y="990600"/>
            <a:ext cx="1101725" cy="960438"/>
          </a:xfrm>
          <a:prstGeom prst="rect">
            <a:avLst/>
          </a:prstGeom>
          <a:noFill/>
        </p:spPr>
      </p:pic>
      <p:pic>
        <p:nvPicPr>
          <p:cNvPr id="64529" name="Picture 17" descr="STEYFKENS HUBERTUS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5219700" y="981075"/>
            <a:ext cx="1211263" cy="928688"/>
          </a:xfrm>
          <a:prstGeom prst="rect">
            <a:avLst/>
          </a:prstGeom>
          <a:noFill/>
        </p:spPr>
      </p:pic>
      <p:pic>
        <p:nvPicPr>
          <p:cNvPr id="64530" name="Picture 18" descr="STEYFKENS HUBERTUS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6372225" y="981075"/>
            <a:ext cx="1138238" cy="928688"/>
          </a:xfrm>
          <a:prstGeom prst="rect">
            <a:avLst/>
          </a:prstGeom>
          <a:noFill/>
        </p:spPr>
      </p:pic>
      <p:pic>
        <p:nvPicPr>
          <p:cNvPr id="64531" name="Picture 19" descr="STEYFKENS HUBERTUS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7451725" y="990600"/>
            <a:ext cx="1174750" cy="939800"/>
          </a:xfrm>
          <a:prstGeom prst="rect">
            <a:avLst/>
          </a:prstGeom>
          <a:noFill/>
        </p:spPr>
      </p:pic>
      <p:pic>
        <p:nvPicPr>
          <p:cNvPr id="64532" name="Picture 20" descr="STEYFKENS HUBERTUS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0" y="1905000"/>
            <a:ext cx="1219200" cy="1057275"/>
          </a:xfrm>
          <a:prstGeom prst="rect">
            <a:avLst/>
          </a:prstGeom>
          <a:noFill/>
        </p:spPr>
      </p:pic>
      <p:pic>
        <p:nvPicPr>
          <p:cNvPr id="64533" name="Picture 21" descr="STEYFKENS HUBERTUS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1143000" y="1828800"/>
            <a:ext cx="1219200" cy="1168400"/>
          </a:xfrm>
          <a:prstGeom prst="rect">
            <a:avLst/>
          </a:prstGeom>
          <a:noFill/>
        </p:spPr>
      </p:pic>
      <p:pic>
        <p:nvPicPr>
          <p:cNvPr id="64534" name="Picture 22" descr="STEYFKENS HUBERTUS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2133600" y="1916113"/>
            <a:ext cx="1219200" cy="1122362"/>
          </a:xfrm>
          <a:prstGeom prst="rect">
            <a:avLst/>
          </a:prstGeom>
          <a:noFill/>
        </p:spPr>
      </p:pic>
      <p:pic>
        <p:nvPicPr>
          <p:cNvPr id="64535" name="Picture 23" descr="STEYFKENS HUBERTUS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3200400" y="1981200"/>
            <a:ext cx="1143000" cy="992188"/>
          </a:xfrm>
          <a:prstGeom prst="rect">
            <a:avLst/>
          </a:prstGeom>
          <a:noFill/>
        </p:spPr>
      </p:pic>
      <p:pic>
        <p:nvPicPr>
          <p:cNvPr id="64536" name="Picture 24" descr="STEYFKENS HUBERTUS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4191000" y="1916113"/>
            <a:ext cx="1143000" cy="1057275"/>
          </a:xfrm>
          <a:prstGeom prst="rect">
            <a:avLst/>
          </a:prstGeom>
          <a:noFill/>
        </p:spPr>
      </p:pic>
      <p:pic>
        <p:nvPicPr>
          <p:cNvPr id="64537" name="Picture 25" descr="STEYFKENS HUBERTUS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5257800" y="1905000"/>
            <a:ext cx="1219200" cy="1057275"/>
          </a:xfrm>
          <a:prstGeom prst="rect">
            <a:avLst/>
          </a:prstGeom>
          <a:noFill/>
        </p:spPr>
      </p:pic>
      <p:pic>
        <p:nvPicPr>
          <p:cNvPr id="64538" name="Picture 26" descr="STEYFKENS HUBERTUS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6443663" y="1905000"/>
            <a:ext cx="1252537" cy="1057275"/>
          </a:xfrm>
          <a:prstGeom prst="rect">
            <a:avLst/>
          </a:prstGeom>
          <a:noFill/>
        </p:spPr>
      </p:pic>
      <p:pic>
        <p:nvPicPr>
          <p:cNvPr id="64539" name="Picture 27" descr="STEYFKENS HUBERTUS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7543800" y="1916113"/>
            <a:ext cx="1143000" cy="1057275"/>
          </a:xfrm>
          <a:prstGeom prst="rect">
            <a:avLst/>
          </a:prstGeom>
          <a:noFill/>
        </p:spPr>
      </p:pic>
      <p:pic>
        <p:nvPicPr>
          <p:cNvPr id="64540" name="Picture 28" descr="STEYFKENS HUBERTUS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0" y="2924175"/>
            <a:ext cx="1066800" cy="973138"/>
          </a:xfrm>
          <a:prstGeom prst="rect">
            <a:avLst/>
          </a:prstGeom>
          <a:noFill/>
        </p:spPr>
      </p:pic>
      <p:pic>
        <p:nvPicPr>
          <p:cNvPr id="64541" name="Picture 29" descr="STEYFKENS HUBERTUS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1066800" y="2971800"/>
            <a:ext cx="1066800" cy="925513"/>
          </a:xfrm>
          <a:prstGeom prst="rect">
            <a:avLst/>
          </a:prstGeom>
          <a:noFill/>
        </p:spPr>
      </p:pic>
      <p:pic>
        <p:nvPicPr>
          <p:cNvPr id="64542" name="Picture 30" descr="STEYFKENS HUBERTUS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2124075" y="2922588"/>
            <a:ext cx="1152525" cy="1000125"/>
          </a:xfrm>
          <a:prstGeom prst="rect">
            <a:avLst/>
          </a:prstGeom>
          <a:noFill/>
        </p:spPr>
      </p:pic>
      <p:pic>
        <p:nvPicPr>
          <p:cNvPr id="64543" name="Picture 31" descr="STEYFKENS HUBERTUS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6400800" y="2924175"/>
            <a:ext cx="1195388" cy="973138"/>
          </a:xfrm>
          <a:prstGeom prst="rect">
            <a:avLst/>
          </a:prstGeom>
          <a:noFill/>
        </p:spPr>
      </p:pic>
      <p:pic>
        <p:nvPicPr>
          <p:cNvPr id="64544" name="Picture 32" descr="STEYFKENS HUBERTUS"/>
          <p:cNvPicPr>
            <a:picLocks noChangeAspect="1" noChangeArrowheads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3276600" y="2971800"/>
            <a:ext cx="1066800" cy="925513"/>
          </a:xfrm>
          <a:prstGeom prst="rect">
            <a:avLst/>
          </a:prstGeom>
          <a:noFill/>
        </p:spPr>
      </p:pic>
      <p:pic>
        <p:nvPicPr>
          <p:cNvPr id="64545" name="Picture 33" descr="STEYFKENS HUBERTUS"/>
          <p:cNvPicPr>
            <a:picLocks noChangeAspect="1" noChangeArrowheads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4191000" y="2879725"/>
            <a:ext cx="1173163" cy="1017588"/>
          </a:xfrm>
          <a:prstGeom prst="rect">
            <a:avLst/>
          </a:prstGeom>
          <a:noFill/>
        </p:spPr>
      </p:pic>
      <p:pic>
        <p:nvPicPr>
          <p:cNvPr id="64546" name="Picture 34" descr="STEYFKENS HUBERTUS"/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5334000" y="2882900"/>
            <a:ext cx="1109663" cy="1050925"/>
          </a:xfrm>
          <a:prstGeom prst="rect">
            <a:avLst/>
          </a:prstGeom>
          <a:noFill/>
        </p:spPr>
      </p:pic>
      <p:pic>
        <p:nvPicPr>
          <p:cNvPr id="64547" name="Picture 35" descr="STEYFKENS HUBERTUS"/>
          <p:cNvPicPr>
            <a:picLocks noChangeAspect="1" noChangeArrowheads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7543800" y="2971800"/>
            <a:ext cx="1066800" cy="925513"/>
          </a:xfrm>
          <a:prstGeom prst="rect">
            <a:avLst/>
          </a:prstGeom>
          <a:noFill/>
        </p:spPr>
      </p:pic>
      <p:sp>
        <p:nvSpPr>
          <p:cNvPr id="64548" name="Text Box 36"/>
          <p:cNvSpPr txBox="1">
            <a:spLocks noChangeArrowheads="1"/>
          </p:cNvSpPr>
          <p:nvPr/>
        </p:nvSpPr>
        <p:spPr bwMode="auto">
          <a:xfrm>
            <a:off x="4140200" y="5084763"/>
            <a:ext cx="457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CT Abdomen       +- 40 scans</a:t>
            </a:r>
          </a:p>
        </p:txBody>
      </p:sp>
      <p:sp>
        <p:nvSpPr>
          <p:cNvPr id="64549" name="Rectangle 37"/>
          <p:cNvSpPr>
            <a:spLocks noChangeArrowheads="1"/>
          </p:cNvSpPr>
          <p:nvPr/>
        </p:nvSpPr>
        <p:spPr bwMode="auto">
          <a:xfrm>
            <a:off x="8604250" y="0"/>
            <a:ext cx="539750" cy="4149725"/>
          </a:xfrm>
          <a:prstGeom prst="rect">
            <a:avLst/>
          </a:prstGeom>
          <a:solidFill>
            <a:srgbClr val="777777"/>
          </a:solidFill>
          <a:ln w="9525">
            <a:solidFill>
              <a:srgbClr val="777777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nl-BE"/>
          </a:p>
        </p:txBody>
      </p:sp>
      <p:sp>
        <p:nvSpPr>
          <p:cNvPr id="64550" name="Rectangle 38"/>
          <p:cNvSpPr>
            <a:spLocks noChangeArrowheads="1"/>
          </p:cNvSpPr>
          <p:nvPr/>
        </p:nvSpPr>
        <p:spPr bwMode="auto">
          <a:xfrm>
            <a:off x="0" y="3860800"/>
            <a:ext cx="9144000" cy="431800"/>
          </a:xfrm>
          <a:prstGeom prst="rect">
            <a:avLst/>
          </a:prstGeom>
          <a:solidFill>
            <a:srgbClr val="777777"/>
          </a:solidFill>
          <a:ln w="9525">
            <a:solidFill>
              <a:srgbClr val="777777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nl-BE"/>
          </a:p>
        </p:txBody>
      </p:sp>
      <p:pic>
        <p:nvPicPr>
          <p:cNvPr id="64551" name="Picture 39" descr="STEYFKENS HUBERTUS"/>
          <p:cNvPicPr>
            <a:picLocks noChangeAspect="1" noChangeArrowheads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>
            <a:off x="0" y="3890963"/>
            <a:ext cx="3419475" cy="29670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2738" name="Picture 2" descr="spiraalsca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188913"/>
            <a:ext cx="6934200" cy="4819650"/>
          </a:xfrm>
          <a:prstGeom prst="rect">
            <a:avLst/>
          </a:prstGeom>
          <a:noFill/>
        </p:spPr>
      </p:pic>
      <p:sp>
        <p:nvSpPr>
          <p:cNvPr id="372739" name="Text Box 3"/>
          <p:cNvSpPr txBox="1">
            <a:spLocks noChangeArrowheads="1"/>
          </p:cNvSpPr>
          <p:nvPr/>
        </p:nvSpPr>
        <p:spPr bwMode="auto">
          <a:xfrm>
            <a:off x="228600" y="5300663"/>
            <a:ext cx="89154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b="1">
                <a:solidFill>
                  <a:schemeClr val="bg1"/>
                </a:solidFill>
              </a:rPr>
              <a:t>Spiraal-CT: de X-stralenbron voert een continue spiraalbeweging uit tov de patiënt die aan een constante snelheid door de gantry schuift.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762" name="Text Box 2"/>
          <p:cNvSpPr txBox="1">
            <a:spLocks noChangeArrowheads="1"/>
          </p:cNvSpPr>
          <p:nvPr/>
        </p:nvSpPr>
        <p:spPr bwMode="auto">
          <a:xfrm>
            <a:off x="685800" y="762000"/>
            <a:ext cx="784860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b="1">
                <a:solidFill>
                  <a:schemeClr val="bg1"/>
                </a:solidFill>
              </a:rPr>
              <a:t>Spiraal-CT</a:t>
            </a:r>
          </a:p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- korte onderzoeksduur</a:t>
            </a:r>
          </a:p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- reductie ademhalingsartefacten</a:t>
            </a:r>
          </a:p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- voordeel naar reconstructies </a:t>
            </a:r>
          </a:p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      ( Multidetector-CT)</a:t>
            </a:r>
          </a:p>
        </p:txBody>
      </p:sp>
      <p:pic>
        <p:nvPicPr>
          <p:cNvPr id="373763" name="Picture 3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3581400"/>
            <a:ext cx="3060700" cy="2990850"/>
          </a:xfrm>
          <a:prstGeom prst="rect">
            <a:avLst/>
          </a:prstGeom>
          <a:noFill/>
        </p:spPr>
      </p:pic>
      <p:pic>
        <p:nvPicPr>
          <p:cNvPr id="373764" name="Picture 4" descr="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81600" y="3581400"/>
            <a:ext cx="2960688" cy="2978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49275"/>
            <a:ext cx="8424862" cy="1143000"/>
          </a:xfrm>
        </p:spPr>
        <p:txBody>
          <a:bodyPr/>
          <a:lstStyle/>
          <a:p>
            <a:pPr algn="l"/>
            <a:r>
              <a:rPr lang="nl-BE" sz="3200" b="1">
                <a:solidFill>
                  <a:schemeClr val="bg1"/>
                </a:solidFill>
              </a:rPr>
              <a:t>De CT-scanner is verantwoordelijk voor een belangrijk deel van de blootstelling aan ioniserende straling omwille van de medische praktijk</a:t>
            </a:r>
            <a:endParaRPr lang="nl-NL" sz="3200" b="1">
              <a:solidFill>
                <a:schemeClr val="bg1"/>
              </a:solidFill>
            </a:endParaRPr>
          </a:p>
        </p:txBody>
      </p:sp>
      <p:pic>
        <p:nvPicPr>
          <p:cNvPr id="287747" name="Picture 3"/>
          <p:cNvPicPr>
            <a:picLocks noChangeAspect="1" noChangeArrowheads="1"/>
          </p:cNvPicPr>
          <p:nvPr/>
        </p:nvPicPr>
        <p:blipFill>
          <a:blip r:embed="rId2"/>
          <a:srcRect l="12708" t="25830" r="12291" b="17317"/>
          <a:stretch>
            <a:fillRect/>
          </a:stretch>
        </p:blipFill>
        <p:spPr bwMode="auto">
          <a:xfrm>
            <a:off x="2484438" y="2133600"/>
            <a:ext cx="5832475" cy="353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7748" name="Text Box 4"/>
          <p:cNvSpPr txBox="1">
            <a:spLocks noChangeArrowheads="1"/>
          </p:cNvSpPr>
          <p:nvPr/>
        </p:nvSpPr>
        <p:spPr bwMode="auto">
          <a:xfrm>
            <a:off x="0" y="6092825"/>
            <a:ext cx="91440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BE" sz="2600" b="1">
                <a:solidFill>
                  <a:schemeClr val="bg1"/>
                </a:solidFill>
              </a:rPr>
              <a:t>  Aandeel van radiologische techniek en hun effectieve dosis</a:t>
            </a:r>
            <a:endParaRPr lang="nl-NL" sz="26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786" name="Text Box 2"/>
          <p:cNvSpPr txBox="1">
            <a:spLocks noChangeArrowheads="1"/>
          </p:cNvSpPr>
          <p:nvPr/>
        </p:nvSpPr>
        <p:spPr bwMode="auto">
          <a:xfrm>
            <a:off x="685800" y="762000"/>
            <a:ext cx="78486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b="1">
                <a:solidFill>
                  <a:schemeClr val="bg1"/>
                </a:solidFill>
              </a:rPr>
              <a:t>Spiraal-CT:</a:t>
            </a:r>
          </a:p>
          <a:p>
            <a:pPr>
              <a:spcBef>
                <a:spcPct val="50000"/>
              </a:spcBef>
            </a:pPr>
            <a:r>
              <a:rPr lang="nl-NL" b="1">
                <a:solidFill>
                  <a:schemeClr val="bg1"/>
                </a:solidFill>
              </a:rPr>
              <a:t>pitch: </a:t>
            </a:r>
          </a:p>
          <a:p>
            <a:pPr>
              <a:spcBef>
                <a:spcPct val="50000"/>
              </a:spcBef>
            </a:pPr>
            <a:endParaRPr lang="nl-NL">
              <a:solidFill>
                <a:schemeClr val="bg1"/>
              </a:solidFill>
            </a:endParaRPr>
          </a:p>
        </p:txBody>
      </p:sp>
      <p:pic>
        <p:nvPicPr>
          <p:cNvPr id="374787" name="Picture 3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2286000"/>
            <a:ext cx="2171700" cy="4343400"/>
          </a:xfrm>
          <a:prstGeom prst="rect">
            <a:avLst/>
          </a:prstGeom>
          <a:noFill/>
        </p:spPr>
      </p:pic>
      <p:pic>
        <p:nvPicPr>
          <p:cNvPr id="374788" name="Picture 4" descr="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67200" y="2286000"/>
            <a:ext cx="2171700" cy="4343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10" name="Text Box 2"/>
          <p:cNvSpPr txBox="1">
            <a:spLocks noChangeArrowheads="1"/>
          </p:cNvSpPr>
          <p:nvPr/>
        </p:nvSpPr>
        <p:spPr bwMode="auto">
          <a:xfrm>
            <a:off x="685800" y="228600"/>
            <a:ext cx="78486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b="1">
                <a:solidFill>
                  <a:schemeClr val="bg1"/>
                </a:solidFill>
              </a:rPr>
              <a:t>Spiraal-CT:</a:t>
            </a:r>
          </a:p>
          <a:p>
            <a:pPr>
              <a:spcBef>
                <a:spcPct val="50000"/>
              </a:spcBef>
            </a:pPr>
            <a:r>
              <a:rPr lang="nl-NL" b="1">
                <a:solidFill>
                  <a:schemeClr val="bg1"/>
                </a:solidFill>
              </a:rPr>
              <a:t>pitch:                 1.5                                   1</a:t>
            </a:r>
          </a:p>
          <a:p>
            <a:pPr>
              <a:spcBef>
                <a:spcPct val="50000"/>
              </a:spcBef>
            </a:pPr>
            <a:endParaRPr lang="nl-NL">
              <a:solidFill>
                <a:schemeClr val="bg1"/>
              </a:solidFill>
            </a:endParaRPr>
          </a:p>
        </p:txBody>
      </p:sp>
      <p:sp>
        <p:nvSpPr>
          <p:cNvPr id="375811" name="Text Box 3"/>
          <p:cNvSpPr txBox="1">
            <a:spLocks noChangeArrowheads="1"/>
          </p:cNvSpPr>
          <p:nvPr/>
        </p:nvSpPr>
        <p:spPr bwMode="auto">
          <a:xfrm>
            <a:off x="1366838" y="5734050"/>
            <a:ext cx="77771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BE" b="1">
                <a:solidFill>
                  <a:schemeClr val="bg1"/>
                </a:solidFill>
              </a:rPr>
              <a:t>Pitch</a:t>
            </a:r>
            <a:r>
              <a:rPr lang="nl-BE">
                <a:solidFill>
                  <a:schemeClr val="bg1"/>
                </a:solidFill>
              </a:rPr>
              <a:t>: snelheid van de tafelverschuiving tov snededikte</a:t>
            </a:r>
            <a:endParaRPr lang="nl-NL">
              <a:solidFill>
                <a:schemeClr val="bg1"/>
              </a:solidFill>
            </a:endParaRPr>
          </a:p>
        </p:txBody>
      </p:sp>
      <p:pic>
        <p:nvPicPr>
          <p:cNvPr id="375812" name="pitch MPEG.mpg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835150" y="1484313"/>
            <a:ext cx="5545138" cy="3673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34" fill="hold"/>
                                        <p:tgtEl>
                                          <p:spTgt spid="3758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7581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758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758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5812"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6836" name="Picture 4" descr="BONS_NANCY_0"/>
          <p:cNvPicPr>
            <a:picLocks noChangeAspect="1" noChangeArrowheads="1"/>
          </p:cNvPicPr>
          <p:nvPr/>
        </p:nvPicPr>
        <p:blipFill>
          <a:blip r:embed="rId2"/>
          <a:srcRect l="12532"/>
          <a:stretch>
            <a:fillRect/>
          </a:stretch>
        </p:blipFill>
        <p:spPr bwMode="auto">
          <a:xfrm>
            <a:off x="0" y="476250"/>
            <a:ext cx="4787900" cy="5473700"/>
          </a:xfrm>
          <a:prstGeom prst="rect">
            <a:avLst/>
          </a:prstGeom>
          <a:noFill/>
        </p:spPr>
      </p:pic>
      <p:pic>
        <p:nvPicPr>
          <p:cNvPr id="376837" name="Picture 5" descr="BONS_NANCY_1"/>
          <p:cNvPicPr>
            <a:picLocks noChangeAspect="1" noChangeArrowheads="1"/>
          </p:cNvPicPr>
          <p:nvPr/>
        </p:nvPicPr>
        <p:blipFill>
          <a:blip r:embed="rId3"/>
          <a:srcRect l="23958"/>
          <a:stretch>
            <a:fillRect/>
          </a:stretch>
        </p:blipFill>
        <p:spPr bwMode="auto">
          <a:xfrm>
            <a:off x="4997450" y="476250"/>
            <a:ext cx="4146550" cy="5453063"/>
          </a:xfrm>
          <a:prstGeom prst="rect">
            <a:avLst/>
          </a:prstGeom>
          <a:noFill/>
        </p:spPr>
      </p:pic>
      <p:sp>
        <p:nvSpPr>
          <p:cNvPr id="376838" name="Text Box 6"/>
          <p:cNvSpPr txBox="1">
            <a:spLocks noChangeArrowheads="1"/>
          </p:cNvSpPr>
          <p:nvPr/>
        </p:nvSpPr>
        <p:spPr bwMode="auto">
          <a:xfrm>
            <a:off x="2700338" y="6237288"/>
            <a:ext cx="4535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BE">
                <a:solidFill>
                  <a:schemeClr val="bg1"/>
                </a:solidFill>
              </a:rPr>
              <a:t>      volumescan</a:t>
            </a:r>
            <a:endParaRPr lang="nl-NL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2498" name="Picture 2" descr="VONCKEN DANIELL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495800" cy="3940175"/>
          </a:xfrm>
          <a:prstGeom prst="rect">
            <a:avLst/>
          </a:prstGeom>
          <a:noFill/>
        </p:spPr>
      </p:pic>
      <p:pic>
        <p:nvPicPr>
          <p:cNvPr id="362499" name="Picture 3" descr="VONCKEN DANIELL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86200" y="0"/>
            <a:ext cx="2743200" cy="2403475"/>
          </a:xfrm>
          <a:prstGeom prst="rect">
            <a:avLst/>
          </a:prstGeom>
          <a:noFill/>
        </p:spPr>
      </p:pic>
      <p:pic>
        <p:nvPicPr>
          <p:cNvPr id="362500" name="Picture 4" descr="VONCKEN DANIELL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53200" y="0"/>
            <a:ext cx="2590800" cy="2270125"/>
          </a:xfrm>
          <a:prstGeom prst="rect">
            <a:avLst/>
          </a:prstGeom>
          <a:noFill/>
        </p:spPr>
      </p:pic>
      <p:pic>
        <p:nvPicPr>
          <p:cNvPr id="362501" name="Picture 5" descr="VONCKEN DANIELL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38600" y="1828800"/>
            <a:ext cx="2743200" cy="2403475"/>
          </a:xfrm>
          <a:prstGeom prst="rect">
            <a:avLst/>
          </a:prstGeom>
          <a:noFill/>
        </p:spPr>
      </p:pic>
      <p:pic>
        <p:nvPicPr>
          <p:cNvPr id="362502" name="Picture 6" descr="VONCKEN DANIELLE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77000" y="1828800"/>
            <a:ext cx="2667000" cy="2338388"/>
          </a:xfrm>
          <a:prstGeom prst="rect">
            <a:avLst/>
          </a:prstGeom>
          <a:noFill/>
        </p:spPr>
      </p:pic>
      <p:sp>
        <p:nvSpPr>
          <p:cNvPr id="362503" name="Rectangle 7"/>
          <p:cNvSpPr>
            <a:spLocks noChangeArrowheads="1"/>
          </p:cNvSpPr>
          <p:nvPr/>
        </p:nvSpPr>
        <p:spPr bwMode="auto">
          <a:xfrm>
            <a:off x="0" y="3933825"/>
            <a:ext cx="9144000" cy="1150938"/>
          </a:xfrm>
          <a:prstGeom prst="rect">
            <a:avLst/>
          </a:prstGeom>
          <a:solidFill>
            <a:srgbClr val="777777"/>
          </a:solidFill>
          <a:ln w="9525">
            <a:solidFill>
              <a:srgbClr val="777777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nl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3522" name="Picture 2" descr="VONCKEN DANIELL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514600" cy="2189163"/>
          </a:xfrm>
          <a:prstGeom prst="rect">
            <a:avLst/>
          </a:prstGeom>
          <a:noFill/>
        </p:spPr>
      </p:pic>
      <p:pic>
        <p:nvPicPr>
          <p:cNvPr id="363523" name="Picture 3" descr="VONCKEN DANIELL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1200" y="0"/>
            <a:ext cx="2438400" cy="2124075"/>
          </a:xfrm>
          <a:prstGeom prst="rect">
            <a:avLst/>
          </a:prstGeom>
          <a:noFill/>
        </p:spPr>
      </p:pic>
      <p:pic>
        <p:nvPicPr>
          <p:cNvPr id="363524" name="Picture 4" descr="VONCKEN DANIELL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62400" y="0"/>
            <a:ext cx="2438400" cy="2122488"/>
          </a:xfrm>
          <a:prstGeom prst="rect">
            <a:avLst/>
          </a:prstGeom>
          <a:noFill/>
        </p:spPr>
      </p:pic>
      <p:pic>
        <p:nvPicPr>
          <p:cNvPr id="363525" name="Picture 5" descr="VONCKEN DANIELL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67400" y="0"/>
            <a:ext cx="2362200" cy="2057400"/>
          </a:xfrm>
          <a:prstGeom prst="rect">
            <a:avLst/>
          </a:prstGeom>
          <a:noFill/>
        </p:spPr>
      </p:pic>
      <p:pic>
        <p:nvPicPr>
          <p:cNvPr id="363526" name="Picture 6" descr="VONCKEN DANIELLE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5132388"/>
            <a:ext cx="1981200" cy="1725612"/>
          </a:xfrm>
          <a:prstGeom prst="rect">
            <a:avLst/>
          </a:prstGeom>
          <a:noFill/>
        </p:spPr>
      </p:pic>
      <p:pic>
        <p:nvPicPr>
          <p:cNvPr id="363527" name="Picture 7" descr="VONCKEN DANIELLE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33600" y="5065713"/>
            <a:ext cx="2057400" cy="1792287"/>
          </a:xfrm>
          <a:prstGeom prst="rect">
            <a:avLst/>
          </a:prstGeom>
          <a:noFill/>
        </p:spPr>
      </p:pic>
      <p:pic>
        <p:nvPicPr>
          <p:cNvPr id="363528" name="Picture 8" descr="VONCKEN DANIELLE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419600" y="5094288"/>
            <a:ext cx="2025650" cy="1763712"/>
          </a:xfrm>
          <a:prstGeom prst="rect">
            <a:avLst/>
          </a:prstGeom>
          <a:noFill/>
        </p:spPr>
      </p:pic>
      <p:pic>
        <p:nvPicPr>
          <p:cNvPr id="363529" name="Picture 9" descr="VONCKEN DANIELLE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629400" y="4989513"/>
            <a:ext cx="2146300" cy="1868487"/>
          </a:xfrm>
          <a:prstGeom prst="rect">
            <a:avLst/>
          </a:prstGeom>
          <a:noFill/>
        </p:spPr>
      </p:pic>
      <p:pic>
        <p:nvPicPr>
          <p:cNvPr id="363530" name="Picture 10" descr="VONCKEN DANIELLE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2438400"/>
            <a:ext cx="2438400" cy="2122488"/>
          </a:xfrm>
          <a:prstGeom prst="rect">
            <a:avLst/>
          </a:prstGeom>
          <a:noFill/>
        </p:spPr>
      </p:pic>
      <p:pic>
        <p:nvPicPr>
          <p:cNvPr id="363531" name="Picture 11" descr="VONCKEN DANIELLE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057400" y="2438400"/>
            <a:ext cx="2362200" cy="2057400"/>
          </a:xfrm>
          <a:prstGeom prst="rect">
            <a:avLst/>
          </a:prstGeom>
          <a:noFill/>
        </p:spPr>
      </p:pic>
      <p:pic>
        <p:nvPicPr>
          <p:cNvPr id="363532" name="Picture 12" descr="VONCKEN DANIELLE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886200" y="2438400"/>
            <a:ext cx="2482850" cy="2162175"/>
          </a:xfrm>
          <a:prstGeom prst="rect">
            <a:avLst/>
          </a:prstGeom>
          <a:noFill/>
        </p:spPr>
      </p:pic>
      <p:pic>
        <p:nvPicPr>
          <p:cNvPr id="363533" name="Picture 13" descr="VONCKEN DANIELLE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867400" y="2438400"/>
            <a:ext cx="2438400" cy="2122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1" name="Text Box 3"/>
          <p:cNvSpPr txBox="1">
            <a:spLocks noChangeArrowheads="1"/>
          </p:cNvSpPr>
          <p:nvPr/>
        </p:nvSpPr>
        <p:spPr bwMode="auto">
          <a:xfrm>
            <a:off x="1763713" y="5734050"/>
            <a:ext cx="54721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BE" b="1">
                <a:solidFill>
                  <a:schemeClr val="bg1"/>
                </a:solidFill>
              </a:rPr>
              <a:t>Spiraalscan van de thorax</a:t>
            </a:r>
            <a:endParaRPr lang="nl-NL" b="1">
              <a:solidFill>
                <a:schemeClr val="bg1"/>
              </a:solidFill>
            </a:endParaRPr>
          </a:p>
        </p:txBody>
      </p:sp>
      <p:pic>
        <p:nvPicPr>
          <p:cNvPr id="299014" name="CT tomografie MPEG.mpg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971550" y="404813"/>
            <a:ext cx="6911975" cy="5184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974" fill="hold"/>
                                        <p:tgtEl>
                                          <p:spTgt spid="2990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9901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990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990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9014"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62" name="Picture 2" descr="PIETERS CIND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00563" cy="4000500"/>
          </a:xfrm>
          <a:prstGeom prst="rect">
            <a:avLst/>
          </a:prstGeom>
          <a:noFill/>
        </p:spPr>
      </p:pic>
      <p:pic>
        <p:nvPicPr>
          <p:cNvPr id="194564" name="Picture 4" descr="0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8263" y="0"/>
            <a:ext cx="33147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MARES ANNI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800600" cy="4183063"/>
          </a:xfrm>
          <a:prstGeom prst="rect">
            <a:avLst/>
          </a:prstGeom>
          <a:noFill/>
        </p:spPr>
      </p:pic>
      <p:pic>
        <p:nvPicPr>
          <p:cNvPr id="89091" name="Picture 3" descr="MARES ANNICK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0"/>
            <a:ext cx="4356100" cy="3797300"/>
          </a:xfrm>
          <a:prstGeom prst="rect">
            <a:avLst/>
          </a:prstGeom>
          <a:noFill/>
        </p:spPr>
      </p:pic>
      <p:pic>
        <p:nvPicPr>
          <p:cNvPr id="89092" name="Picture 4" descr="MARES ANNICK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7900" y="3217863"/>
            <a:ext cx="4356100" cy="3640137"/>
          </a:xfrm>
          <a:prstGeom prst="rect">
            <a:avLst/>
          </a:prstGeom>
          <a:noFill/>
        </p:spPr>
      </p:pic>
      <p:sp>
        <p:nvSpPr>
          <p:cNvPr id="89093" name="Text Box 5"/>
          <p:cNvSpPr txBox="1">
            <a:spLocks noChangeArrowheads="1"/>
          </p:cNvSpPr>
          <p:nvPr/>
        </p:nvSpPr>
        <p:spPr bwMode="auto">
          <a:xfrm>
            <a:off x="684213" y="4797425"/>
            <a:ext cx="345598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BE">
                <a:solidFill>
                  <a:schemeClr val="bg1"/>
                </a:solidFill>
              </a:rPr>
              <a:t>Multifasisch CT-onderzoek</a:t>
            </a:r>
            <a:endParaRPr lang="nl-NL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IMGP000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085" name="injectiepomp MPEG.mpg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042988" y="549275"/>
            <a:ext cx="7200900" cy="5400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94" fill="hold"/>
                                        <p:tgtEl>
                                          <p:spTgt spid="3020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0208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020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020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208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252" name="Picture 4"/>
          <p:cNvPicPr>
            <a:picLocks noChangeAspect="1" noChangeArrowheads="1"/>
          </p:cNvPicPr>
          <p:nvPr/>
        </p:nvPicPr>
        <p:blipFill>
          <a:blip r:embed="rId2"/>
          <a:srcRect l="7097" t="18733" r="4909" b="15837"/>
          <a:stretch>
            <a:fillRect/>
          </a:stretch>
        </p:blipFill>
        <p:spPr bwMode="auto">
          <a:xfrm>
            <a:off x="0" y="0"/>
            <a:ext cx="9144000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9253" name="Text Box 5"/>
          <p:cNvSpPr txBox="1">
            <a:spLocks noChangeArrowheads="1"/>
          </p:cNvSpPr>
          <p:nvPr/>
        </p:nvSpPr>
        <p:spPr bwMode="auto">
          <a:xfrm>
            <a:off x="115888" y="5746750"/>
            <a:ext cx="87852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nl-BE" sz="2200" b="1">
                <a:solidFill>
                  <a:schemeClr val="bg1"/>
                </a:solidFill>
              </a:rPr>
              <a:t>70% van CT-onderzoeken wordt uitgevoerd bij patiëten ouder dan 45j</a:t>
            </a:r>
          </a:p>
          <a:p>
            <a:r>
              <a:rPr lang="nl-BE" sz="2200" b="1">
                <a:solidFill>
                  <a:schemeClr val="bg1"/>
                </a:solidFill>
              </a:rPr>
              <a:t>De pediatische bevolking (0-15j) vertegenwoordigt 3%</a:t>
            </a:r>
            <a:endParaRPr lang="nl-NL" sz="22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4130" name="Picture 2" descr="GEERTS MATHIEU PHILOMENA^^^^"/>
          <p:cNvPicPr>
            <a:picLocks noChangeAspect="1" noChangeArrowheads="1"/>
          </p:cNvPicPr>
          <p:nvPr/>
        </p:nvPicPr>
        <p:blipFill>
          <a:blip r:embed="rId2"/>
          <a:srcRect b="9499"/>
          <a:stretch>
            <a:fillRect/>
          </a:stretch>
        </p:blipFill>
        <p:spPr bwMode="auto">
          <a:xfrm>
            <a:off x="539750" y="0"/>
            <a:ext cx="80645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154" name="Picture 2" descr="GEERTS MATHIEU PHILOMENA^^^^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076825" cy="4821238"/>
          </a:xfrm>
          <a:prstGeom prst="rect">
            <a:avLst/>
          </a:prstGeom>
          <a:noFill/>
        </p:spPr>
      </p:pic>
      <p:pic>
        <p:nvPicPr>
          <p:cNvPr id="305155" name="Picture 3" descr="GEERTS MATHIEU PHILOMENA^^^^"/>
          <p:cNvPicPr>
            <a:picLocks noChangeAspect="1" noChangeArrowheads="1"/>
          </p:cNvPicPr>
          <p:nvPr/>
        </p:nvPicPr>
        <p:blipFill>
          <a:blip r:embed="rId3"/>
          <a:srcRect l="2846" r="6380"/>
          <a:stretch>
            <a:fillRect/>
          </a:stretch>
        </p:blipFill>
        <p:spPr bwMode="auto">
          <a:xfrm>
            <a:off x="4535488" y="0"/>
            <a:ext cx="4608512" cy="48434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178" name="Picture 2" descr="GEERTS MATHIEU PHILOMENA^^^^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0"/>
            <a:ext cx="6408737" cy="6086475"/>
          </a:xfrm>
          <a:prstGeom prst="rect">
            <a:avLst/>
          </a:prstGeom>
          <a:noFill/>
        </p:spPr>
      </p:pic>
      <p:sp>
        <p:nvSpPr>
          <p:cNvPr id="306179" name="Text Box 3"/>
          <p:cNvSpPr txBox="1">
            <a:spLocks noChangeArrowheads="1"/>
          </p:cNvSpPr>
          <p:nvPr/>
        </p:nvSpPr>
        <p:spPr bwMode="auto">
          <a:xfrm>
            <a:off x="3419475" y="6237288"/>
            <a:ext cx="3384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BE">
                <a:solidFill>
                  <a:schemeClr val="bg1"/>
                </a:solidFill>
              </a:rPr>
              <a:t>longembolen</a:t>
            </a:r>
            <a:endParaRPr lang="nl-NL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 descr="BAETEN ADRIE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003800" cy="4359275"/>
          </a:xfrm>
          <a:prstGeom prst="rect">
            <a:avLst/>
          </a:prstGeom>
          <a:noFill/>
        </p:spPr>
      </p:pic>
      <p:pic>
        <p:nvPicPr>
          <p:cNvPr id="91139" name="Picture 3" descr="BAETEN ADRIE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3800" y="0"/>
            <a:ext cx="4140200" cy="3770313"/>
          </a:xfrm>
          <a:prstGeom prst="rect">
            <a:avLst/>
          </a:prstGeom>
          <a:noFill/>
        </p:spPr>
      </p:pic>
      <p:pic>
        <p:nvPicPr>
          <p:cNvPr id="91141" name="Picture 5" descr="BAETEN ADRIE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68875" y="3221038"/>
            <a:ext cx="4175125" cy="3636962"/>
          </a:xfrm>
          <a:prstGeom prst="rect">
            <a:avLst/>
          </a:prstGeom>
          <a:noFill/>
        </p:spPr>
      </p:pic>
      <p:sp>
        <p:nvSpPr>
          <p:cNvPr id="91142" name="Line 6"/>
          <p:cNvSpPr>
            <a:spLocks noChangeShapeType="1"/>
          </p:cNvSpPr>
          <p:nvPr/>
        </p:nvSpPr>
        <p:spPr bwMode="auto">
          <a:xfrm>
            <a:off x="179388" y="2060575"/>
            <a:ext cx="446405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nl-BE"/>
          </a:p>
        </p:txBody>
      </p:sp>
      <p:sp>
        <p:nvSpPr>
          <p:cNvPr id="91143" name="Text Box 7"/>
          <p:cNvSpPr txBox="1">
            <a:spLocks noChangeArrowheads="1"/>
          </p:cNvSpPr>
          <p:nvPr/>
        </p:nvSpPr>
        <p:spPr bwMode="auto">
          <a:xfrm>
            <a:off x="323850" y="5157788"/>
            <a:ext cx="38877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BE">
                <a:solidFill>
                  <a:schemeClr val="bg1"/>
                </a:solidFill>
              </a:rPr>
              <a:t>trigger op de truncus pulmonalis</a:t>
            </a:r>
            <a:endParaRPr lang="nl-NL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3111" name="longembolen bis.mpg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95288" y="260350"/>
            <a:ext cx="8424862" cy="5616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38" fill="hold"/>
                                        <p:tgtEl>
                                          <p:spTgt spid="3031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031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03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031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3111"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6258" name="Object 2"/>
          <p:cNvGraphicFramePr>
            <a:graphicFrameLocks noChangeAspect="1"/>
          </p:cNvGraphicFramePr>
          <p:nvPr/>
        </p:nvGraphicFramePr>
        <p:xfrm>
          <a:off x="304800" y="304800"/>
          <a:ext cx="8382000" cy="5870575"/>
        </p:xfrm>
        <a:graphic>
          <a:graphicData uri="http://schemas.openxmlformats.org/presentationml/2006/ole">
            <p:oleObj spid="_x0000_s96258" name="CorelPhotoPaint.Image.6" r:id="rId3" imgW="3420152" imgH="2395936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 descr="ax ma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47863" y="1082675"/>
            <a:ext cx="5246687" cy="4692650"/>
          </a:xfrm>
          <a:prstGeom prst="rect">
            <a:avLst/>
          </a:prstGeom>
          <a:noFill/>
        </p:spPr>
      </p:pic>
      <p:pic>
        <p:nvPicPr>
          <p:cNvPr id="97283" name="Picture 3" descr="ax ma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47863" y="1082675"/>
            <a:ext cx="5246687" cy="4692650"/>
          </a:xfrm>
          <a:prstGeom prst="rect">
            <a:avLst/>
          </a:prstGeom>
          <a:noFill/>
        </p:spPr>
      </p:pic>
      <p:pic>
        <p:nvPicPr>
          <p:cNvPr id="97284" name="Picture 4" descr="ax ma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47863" y="1082675"/>
            <a:ext cx="5246687" cy="4692650"/>
          </a:xfrm>
          <a:prstGeom prst="rect">
            <a:avLst/>
          </a:prstGeom>
          <a:noFill/>
        </p:spPr>
      </p:pic>
      <p:pic>
        <p:nvPicPr>
          <p:cNvPr id="97285" name="Picture 5" descr="ax ma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47863" y="1082675"/>
            <a:ext cx="5246687" cy="4692650"/>
          </a:xfrm>
          <a:prstGeom prst="rect">
            <a:avLst/>
          </a:prstGeom>
          <a:noFill/>
        </p:spPr>
      </p:pic>
      <p:pic>
        <p:nvPicPr>
          <p:cNvPr id="97286" name="Picture 6" descr="ax ma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00238" y="1046163"/>
            <a:ext cx="5343525" cy="4765675"/>
          </a:xfrm>
          <a:prstGeom prst="rect">
            <a:avLst/>
          </a:prstGeom>
          <a:noFill/>
        </p:spPr>
      </p:pic>
      <p:pic>
        <p:nvPicPr>
          <p:cNvPr id="97287" name="Picture 7" descr="ax ma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900238" y="1046163"/>
            <a:ext cx="5343525" cy="4765675"/>
          </a:xfrm>
          <a:prstGeom prst="rect">
            <a:avLst/>
          </a:prstGeom>
          <a:noFill/>
        </p:spPr>
      </p:pic>
      <p:pic>
        <p:nvPicPr>
          <p:cNvPr id="97288" name="Picture 8" descr="ax ma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900238" y="1046163"/>
            <a:ext cx="5343525" cy="4765675"/>
          </a:xfrm>
          <a:prstGeom prst="rect">
            <a:avLst/>
          </a:prstGeom>
          <a:noFill/>
        </p:spPr>
      </p:pic>
      <p:pic>
        <p:nvPicPr>
          <p:cNvPr id="97289" name="Picture 9" descr="ax ma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900238" y="1046163"/>
            <a:ext cx="5343525" cy="4765675"/>
          </a:xfrm>
          <a:prstGeom prst="rect">
            <a:avLst/>
          </a:prstGeom>
          <a:noFill/>
        </p:spPr>
      </p:pic>
      <p:pic>
        <p:nvPicPr>
          <p:cNvPr id="97290" name="Picture 10" descr="ax ma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900238" y="1046163"/>
            <a:ext cx="5343525" cy="4765675"/>
          </a:xfrm>
          <a:prstGeom prst="rect">
            <a:avLst/>
          </a:prstGeom>
          <a:noFill/>
        </p:spPr>
      </p:pic>
      <p:pic>
        <p:nvPicPr>
          <p:cNvPr id="97291" name="Picture 11" descr="ax ma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900238" y="1046163"/>
            <a:ext cx="5343525" cy="4765675"/>
          </a:xfrm>
          <a:prstGeom prst="rect">
            <a:avLst/>
          </a:prstGeom>
          <a:noFill/>
        </p:spPr>
      </p:pic>
      <p:pic>
        <p:nvPicPr>
          <p:cNvPr id="97292" name="Picture 12" descr="ax ma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900238" y="1046163"/>
            <a:ext cx="5343525" cy="4765675"/>
          </a:xfrm>
          <a:prstGeom prst="rect">
            <a:avLst/>
          </a:prstGeom>
          <a:noFill/>
        </p:spPr>
      </p:pic>
      <p:pic>
        <p:nvPicPr>
          <p:cNvPr id="97293" name="Picture 13" descr="ax ma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900238" y="1046163"/>
            <a:ext cx="5343525" cy="4765675"/>
          </a:xfrm>
          <a:prstGeom prst="rect">
            <a:avLst/>
          </a:prstGeom>
          <a:noFill/>
        </p:spPr>
      </p:pic>
      <p:pic>
        <p:nvPicPr>
          <p:cNvPr id="97294" name="Picture 14" descr="ax ma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900238" y="1046163"/>
            <a:ext cx="5343525" cy="4765675"/>
          </a:xfrm>
          <a:prstGeom prst="rect">
            <a:avLst/>
          </a:prstGeom>
          <a:noFill/>
        </p:spPr>
      </p:pic>
      <p:pic>
        <p:nvPicPr>
          <p:cNvPr id="97295" name="Picture 15" descr="ax ma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1900238" y="1046163"/>
            <a:ext cx="5343525" cy="4765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922" name="Picture 2" descr="SEVERIJNS MARC"/>
          <p:cNvPicPr>
            <a:picLocks noChangeAspect="1" noChangeArrowheads="1"/>
          </p:cNvPicPr>
          <p:nvPr/>
        </p:nvPicPr>
        <p:blipFill>
          <a:blip r:embed="rId2"/>
          <a:srcRect l="16508" r="15707"/>
          <a:stretch>
            <a:fillRect/>
          </a:stretch>
        </p:blipFill>
        <p:spPr bwMode="auto">
          <a:xfrm>
            <a:off x="0" y="0"/>
            <a:ext cx="3095625" cy="4076700"/>
          </a:xfrm>
          <a:prstGeom prst="rect">
            <a:avLst/>
          </a:prstGeom>
          <a:noFill/>
        </p:spPr>
      </p:pic>
      <p:pic>
        <p:nvPicPr>
          <p:cNvPr id="209923" name="Picture 3" descr="SEVERIJNS MARC"/>
          <p:cNvPicPr>
            <a:picLocks noChangeAspect="1" noChangeArrowheads="1"/>
          </p:cNvPicPr>
          <p:nvPr/>
        </p:nvPicPr>
        <p:blipFill>
          <a:blip r:embed="rId3"/>
          <a:srcRect l="16679" r="16679"/>
          <a:stretch>
            <a:fillRect/>
          </a:stretch>
        </p:blipFill>
        <p:spPr bwMode="auto">
          <a:xfrm>
            <a:off x="2916238" y="0"/>
            <a:ext cx="3044825" cy="4076700"/>
          </a:xfrm>
          <a:prstGeom prst="rect">
            <a:avLst/>
          </a:prstGeom>
          <a:noFill/>
        </p:spPr>
      </p:pic>
      <p:pic>
        <p:nvPicPr>
          <p:cNvPr id="209924" name="Picture 4" descr="SEVERIJNS MARC"/>
          <p:cNvPicPr>
            <a:picLocks noChangeAspect="1" noChangeArrowheads="1"/>
          </p:cNvPicPr>
          <p:nvPr/>
        </p:nvPicPr>
        <p:blipFill>
          <a:blip r:embed="rId4"/>
          <a:srcRect l="13336" r="13336"/>
          <a:stretch>
            <a:fillRect/>
          </a:stretch>
        </p:blipFill>
        <p:spPr bwMode="auto">
          <a:xfrm>
            <a:off x="5795963" y="0"/>
            <a:ext cx="3344862" cy="4076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180" name="Picture 4" descr="MPR3mmcorobouzour"/>
          <p:cNvPicPr>
            <a:picLocks noChangeAspect="1" noChangeArrowheads="1"/>
          </p:cNvPicPr>
          <p:nvPr/>
        </p:nvPicPr>
        <p:blipFill>
          <a:blip r:embed="rId2">
            <a:lum bright="-12000"/>
          </a:blip>
          <a:srcRect l="20694" t="22638" r="18106" b="14825"/>
          <a:stretch>
            <a:fillRect/>
          </a:stretch>
        </p:blipFill>
        <p:spPr bwMode="auto">
          <a:xfrm>
            <a:off x="0" y="533400"/>
            <a:ext cx="4375150" cy="50323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78181" name="Picture 5" descr="mpr5mmbouzour"/>
          <p:cNvPicPr>
            <a:picLocks noChangeAspect="1" noChangeArrowheads="1"/>
          </p:cNvPicPr>
          <p:nvPr/>
        </p:nvPicPr>
        <p:blipFill>
          <a:blip r:embed="rId3">
            <a:lum bright="-6000"/>
          </a:blip>
          <a:srcRect l="23454" t="22638" r="16901" b="13533"/>
          <a:stretch>
            <a:fillRect/>
          </a:stretch>
        </p:blipFill>
        <p:spPr bwMode="auto">
          <a:xfrm>
            <a:off x="4967288" y="533400"/>
            <a:ext cx="4176712" cy="51054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78187" name="Text Box 11"/>
          <p:cNvSpPr txBox="1">
            <a:spLocks noChangeArrowheads="1"/>
          </p:cNvSpPr>
          <p:nvPr/>
        </p:nvSpPr>
        <p:spPr bwMode="auto">
          <a:xfrm>
            <a:off x="228600" y="5943600"/>
            <a:ext cx="891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     lage mAs, meer ruis, optimaliseren met snededikte te verhogen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0466" name="Object 2"/>
          <p:cNvGraphicFramePr>
            <a:graphicFrameLocks noChangeAspect="1"/>
          </p:cNvGraphicFramePr>
          <p:nvPr/>
        </p:nvGraphicFramePr>
        <p:xfrm>
          <a:off x="0" y="0"/>
          <a:ext cx="9144000" cy="6167438"/>
        </p:xfrm>
        <a:graphic>
          <a:graphicData uri="http://schemas.openxmlformats.org/presentationml/2006/ole">
            <p:oleObj spid="_x0000_s190466" name="Werkblad" r:id="rId3" imgW="6255360" imgH="4158360" progId="Excel.Sheet.8">
              <p:embed/>
            </p:oleObj>
          </a:graphicData>
        </a:graphic>
      </p:graphicFrame>
      <p:sp>
        <p:nvSpPr>
          <p:cNvPr id="190467" name="Text Box 3"/>
          <p:cNvSpPr txBox="1">
            <a:spLocks noChangeArrowheads="1"/>
          </p:cNvSpPr>
          <p:nvPr/>
        </p:nvSpPr>
        <p:spPr bwMode="auto">
          <a:xfrm>
            <a:off x="457200" y="6324600"/>
            <a:ext cx="3962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sz="1800">
                <a:solidFill>
                  <a:schemeClr val="bg1"/>
                </a:solidFill>
              </a:rPr>
              <a:t>Dr.C.Tack CHCharleroi</a:t>
            </a:r>
            <a:endParaRPr lang="nl-NL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549275"/>
            <a:ext cx="8893175" cy="5975350"/>
          </a:xfrm>
        </p:spPr>
        <p:txBody>
          <a:bodyPr/>
          <a:lstStyle/>
          <a:p>
            <a:pPr>
              <a:buFontTx/>
              <a:buNone/>
            </a:pPr>
            <a:r>
              <a:rPr lang="nl-BE" sz="3600" b="1" u="sng">
                <a:solidFill>
                  <a:schemeClr val="bg1"/>
                </a:solidFill>
              </a:rPr>
              <a:t>België:</a:t>
            </a:r>
          </a:p>
          <a:p>
            <a:pPr>
              <a:buFontTx/>
              <a:buNone/>
            </a:pPr>
            <a:endParaRPr lang="nl-BE" sz="3600" b="1" u="sng">
              <a:solidFill>
                <a:schemeClr val="bg1"/>
              </a:solidFill>
            </a:endParaRPr>
          </a:p>
          <a:p>
            <a:r>
              <a:rPr lang="nl-BE" sz="3600" b="1">
                <a:solidFill>
                  <a:schemeClr val="bg1"/>
                </a:solidFill>
              </a:rPr>
              <a:t>250 CT-toestellen</a:t>
            </a:r>
          </a:p>
          <a:p>
            <a:r>
              <a:rPr lang="nl-BE" sz="3600" b="1">
                <a:solidFill>
                  <a:schemeClr val="bg1"/>
                </a:solidFill>
              </a:rPr>
              <a:t>= 25 toestellen/miljoen inwoners</a:t>
            </a:r>
          </a:p>
          <a:p>
            <a:endParaRPr lang="nl-BE" sz="3600" b="1">
              <a:solidFill>
                <a:schemeClr val="bg1"/>
              </a:solidFill>
            </a:endParaRPr>
          </a:p>
          <a:p>
            <a:r>
              <a:rPr lang="nl-BE" sz="3600" b="1">
                <a:solidFill>
                  <a:schemeClr val="bg1"/>
                </a:solidFill>
              </a:rPr>
              <a:t>hoog in vrgl met Nederland of het Verenigd Koninkrijk </a:t>
            </a:r>
            <a:endParaRPr lang="nl-NL">
              <a:solidFill>
                <a:srgbClr val="FFCC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47" name="Picture 3" descr="CONINGS LUDOVICU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36613"/>
            <a:ext cx="4319588" cy="3762375"/>
          </a:xfrm>
          <a:prstGeom prst="rect">
            <a:avLst/>
          </a:prstGeom>
          <a:noFill/>
        </p:spPr>
      </p:pic>
      <p:pic>
        <p:nvPicPr>
          <p:cNvPr id="159748" name="Picture 4" descr="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80063" y="4652963"/>
            <a:ext cx="3200400" cy="1503362"/>
          </a:xfrm>
          <a:prstGeom prst="rect">
            <a:avLst/>
          </a:prstGeom>
          <a:noFill/>
        </p:spPr>
      </p:pic>
      <p:pic>
        <p:nvPicPr>
          <p:cNvPr id="159753" name="L ventr outflow.mpg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500563" y="836613"/>
            <a:ext cx="4643437" cy="37131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00" fill="hold"/>
                                        <p:tgtEl>
                                          <p:spTgt spid="1597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5975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97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597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9753"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404813"/>
            <a:ext cx="4895850" cy="390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0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61038" y="1484313"/>
            <a:ext cx="3382962" cy="282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4804" name="Text Box 4"/>
          <p:cNvSpPr txBox="1">
            <a:spLocks noChangeArrowheads="1"/>
          </p:cNvSpPr>
          <p:nvPr/>
        </p:nvSpPr>
        <p:spPr bwMode="auto">
          <a:xfrm>
            <a:off x="395288" y="4652963"/>
            <a:ext cx="8137525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nl-NL">
                <a:solidFill>
                  <a:schemeClr val="bg1"/>
                </a:solidFill>
              </a:rPr>
              <a:t>Dankzij de combinatie van een hoge </a:t>
            </a:r>
            <a:r>
              <a:rPr lang="nl-NL" b="1">
                <a:solidFill>
                  <a:schemeClr val="bg1"/>
                </a:solidFill>
              </a:rPr>
              <a:t>spatiële</a:t>
            </a:r>
            <a:r>
              <a:rPr lang="nl-NL">
                <a:solidFill>
                  <a:schemeClr val="bg1"/>
                </a:solidFill>
              </a:rPr>
              <a:t> (het onderscheidend vermogen) en </a:t>
            </a:r>
            <a:r>
              <a:rPr lang="nl-NL" b="1">
                <a:solidFill>
                  <a:schemeClr val="bg1"/>
                </a:solidFill>
              </a:rPr>
              <a:t>temporele resolutie</a:t>
            </a:r>
            <a:r>
              <a:rPr lang="nl-NL">
                <a:solidFill>
                  <a:schemeClr val="bg1"/>
                </a:solidFill>
              </a:rPr>
              <a:t> (de tijd die nodig is voor het maken van een beeld) is het mogelijk geworden om haarscherpe beelden te verkrijgen van het hart en de coronairen.</a:t>
            </a:r>
          </a:p>
        </p:txBody>
      </p:sp>
      <p:sp>
        <p:nvSpPr>
          <p:cNvPr id="204805" name="Text Box 5"/>
          <p:cNvSpPr txBox="1">
            <a:spLocks noChangeArrowheads="1"/>
          </p:cNvSpPr>
          <p:nvPr/>
        </p:nvSpPr>
        <p:spPr bwMode="auto">
          <a:xfrm>
            <a:off x="5651500" y="260350"/>
            <a:ext cx="3097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BE">
                <a:solidFill>
                  <a:schemeClr val="bg1"/>
                </a:solidFill>
              </a:rPr>
              <a:t>Dual source CT</a:t>
            </a:r>
            <a:endParaRPr lang="nl-NL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68413"/>
            <a:ext cx="5057775" cy="446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8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29175" y="1268413"/>
            <a:ext cx="4314825" cy="446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770" name="Picture 2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75150" y="609600"/>
            <a:ext cx="4464050" cy="4641850"/>
          </a:xfrm>
          <a:prstGeom prst="rect">
            <a:avLst/>
          </a:prstGeom>
          <a:noFill/>
        </p:spPr>
      </p:pic>
      <p:pic>
        <p:nvPicPr>
          <p:cNvPr id="160771" name="Picture 3" descr="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609600"/>
            <a:ext cx="3840163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36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476250"/>
            <a:ext cx="3886200" cy="410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136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476250"/>
            <a:ext cx="4005262" cy="410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1366" name="Text Box 6"/>
          <p:cNvSpPr txBox="1">
            <a:spLocks noChangeArrowheads="1"/>
          </p:cNvSpPr>
          <p:nvPr/>
        </p:nvSpPr>
        <p:spPr bwMode="auto">
          <a:xfrm>
            <a:off x="323850" y="5013325"/>
            <a:ext cx="8280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BE">
                <a:solidFill>
                  <a:schemeClr val="bg1"/>
                </a:solidFill>
              </a:rPr>
              <a:t>virtuele coloscopie</a:t>
            </a:r>
          </a:p>
          <a:p>
            <a:pPr>
              <a:spcBef>
                <a:spcPct val="50000"/>
              </a:spcBef>
            </a:pPr>
            <a:r>
              <a:rPr lang="nl-BE" sz="2000">
                <a:solidFill>
                  <a:schemeClr val="bg1"/>
                </a:solidFill>
              </a:rPr>
              <a:t>poliepen opsporen dmv een niet-invasieve techniek</a:t>
            </a:r>
            <a:endParaRPr lang="nl-NL" sz="20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4438" y="0"/>
            <a:ext cx="4038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6851" name="Text Box 3"/>
          <p:cNvSpPr txBox="1">
            <a:spLocks noChangeArrowheads="1"/>
          </p:cNvSpPr>
          <p:nvPr/>
        </p:nvSpPr>
        <p:spPr bwMode="auto">
          <a:xfrm>
            <a:off x="179388" y="3789363"/>
            <a:ext cx="21605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BE">
                <a:solidFill>
                  <a:schemeClr val="bg1"/>
                </a:solidFill>
              </a:rPr>
              <a:t>traumatologie</a:t>
            </a:r>
            <a:endParaRPr lang="nl-NL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44" name="Picture 4" descr="VANDEPUT_LUC_IRMA_0"/>
          <p:cNvPicPr>
            <a:picLocks noChangeAspect="1" noChangeArrowheads="1"/>
          </p:cNvPicPr>
          <p:nvPr/>
        </p:nvPicPr>
        <p:blipFill>
          <a:blip r:embed="rId2"/>
          <a:srcRect l="14778" r="23958"/>
          <a:stretch>
            <a:fillRect/>
          </a:stretch>
        </p:blipFill>
        <p:spPr bwMode="auto">
          <a:xfrm>
            <a:off x="0" y="981075"/>
            <a:ext cx="2987675" cy="4876800"/>
          </a:xfrm>
          <a:prstGeom prst="rect">
            <a:avLst/>
          </a:prstGeom>
          <a:noFill/>
        </p:spPr>
      </p:pic>
      <p:pic>
        <p:nvPicPr>
          <p:cNvPr id="368645" name="Picture 5" descr="VANDEPUT_LUC_IRMA_1"/>
          <p:cNvPicPr>
            <a:picLocks noChangeAspect="1" noChangeArrowheads="1"/>
          </p:cNvPicPr>
          <p:nvPr/>
        </p:nvPicPr>
        <p:blipFill>
          <a:blip r:embed="rId3"/>
          <a:srcRect l="16211" r="20247"/>
          <a:stretch>
            <a:fillRect/>
          </a:stretch>
        </p:blipFill>
        <p:spPr bwMode="auto">
          <a:xfrm>
            <a:off x="2843213" y="981075"/>
            <a:ext cx="2952750" cy="4876800"/>
          </a:xfrm>
          <a:prstGeom prst="rect">
            <a:avLst/>
          </a:prstGeom>
          <a:noFill/>
        </p:spPr>
      </p:pic>
      <p:pic>
        <p:nvPicPr>
          <p:cNvPr id="368646" name="Picture 6" descr="VANDEPUT_LUC_IRMA_2"/>
          <p:cNvPicPr>
            <a:picLocks noChangeAspect="1" noChangeArrowheads="1"/>
          </p:cNvPicPr>
          <p:nvPr/>
        </p:nvPicPr>
        <p:blipFill>
          <a:blip r:embed="rId4"/>
          <a:srcRect r="30794"/>
          <a:stretch>
            <a:fillRect/>
          </a:stretch>
        </p:blipFill>
        <p:spPr bwMode="auto">
          <a:xfrm>
            <a:off x="6084888" y="981075"/>
            <a:ext cx="3059112" cy="4876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84" name="Picture 4" descr="5 5 2008"/>
          <p:cNvPicPr>
            <a:picLocks noChangeAspect="1" noChangeArrowheads="1"/>
          </p:cNvPicPr>
          <p:nvPr/>
        </p:nvPicPr>
        <p:blipFill>
          <a:blip r:embed="rId2"/>
          <a:srcRect b="12634"/>
          <a:stretch>
            <a:fillRect/>
          </a:stretch>
        </p:blipFill>
        <p:spPr bwMode="auto">
          <a:xfrm>
            <a:off x="2771775" y="0"/>
            <a:ext cx="3559175" cy="2952750"/>
          </a:xfrm>
          <a:prstGeom prst="rect">
            <a:avLst/>
          </a:prstGeom>
          <a:noFill/>
        </p:spPr>
      </p:pic>
      <p:pic>
        <p:nvPicPr>
          <p:cNvPr id="276485" name="Picture 5" descr="15 4 200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2997200"/>
            <a:ext cx="3779838" cy="3590925"/>
          </a:xfrm>
          <a:prstGeom prst="rect">
            <a:avLst/>
          </a:prstGeom>
          <a:noFill/>
        </p:spPr>
      </p:pic>
      <p:pic>
        <p:nvPicPr>
          <p:cNvPr id="276486" name="Picture 6" descr="5 5 200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8263" y="2997200"/>
            <a:ext cx="3775075" cy="3584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5460" name="Picture 4" descr="VERNA- PASQUALE- 24-04-1943- SC from 15-04-2008 S0 I0"/>
          <p:cNvPicPr>
            <a:picLocks noChangeAspect="1" noChangeArrowheads="1"/>
          </p:cNvPicPr>
          <p:nvPr/>
        </p:nvPicPr>
        <p:blipFill>
          <a:blip r:embed="rId2"/>
          <a:srcRect l="16248" t="12828" r="1979" b="9329"/>
          <a:stretch>
            <a:fillRect/>
          </a:stretch>
        </p:blipFill>
        <p:spPr bwMode="auto">
          <a:xfrm>
            <a:off x="539750" y="1844675"/>
            <a:ext cx="4010025" cy="3817938"/>
          </a:xfrm>
          <a:prstGeom prst="rect">
            <a:avLst/>
          </a:prstGeom>
          <a:noFill/>
        </p:spPr>
      </p:pic>
      <p:pic>
        <p:nvPicPr>
          <p:cNvPr id="275462" name="Picture 6" descr="VERNA- PASQUALE- 24-04-1943- SC from 5-05-2008 S0 I0"/>
          <p:cNvPicPr>
            <a:picLocks noChangeAspect="1" noChangeArrowheads="1"/>
          </p:cNvPicPr>
          <p:nvPr/>
        </p:nvPicPr>
        <p:blipFill>
          <a:blip r:embed="rId3">
            <a:lum bright="-24000" contrast="6000"/>
          </a:blip>
          <a:srcRect l="15251" t="13974" r="-96" b="8633"/>
          <a:stretch>
            <a:fillRect/>
          </a:stretch>
        </p:blipFill>
        <p:spPr bwMode="auto">
          <a:xfrm>
            <a:off x="4716463" y="1844675"/>
            <a:ext cx="4103687" cy="3743325"/>
          </a:xfrm>
          <a:prstGeom prst="rect">
            <a:avLst/>
          </a:prstGeom>
          <a:noFill/>
        </p:spPr>
      </p:pic>
      <p:sp>
        <p:nvSpPr>
          <p:cNvPr id="275463" name="Text Box 7"/>
          <p:cNvSpPr txBox="1">
            <a:spLocks noChangeArrowheads="1"/>
          </p:cNvSpPr>
          <p:nvPr/>
        </p:nvSpPr>
        <p:spPr bwMode="auto">
          <a:xfrm>
            <a:off x="755650" y="5661025"/>
            <a:ext cx="403225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-"/>
            </a:pPr>
            <a:r>
              <a:rPr lang="nl-BE">
                <a:solidFill>
                  <a:schemeClr val="bg1"/>
                </a:solidFill>
              </a:rPr>
              <a:t>Volume meting 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nl-BE">
                <a:solidFill>
                  <a:schemeClr val="bg1"/>
                </a:solidFill>
              </a:rPr>
              <a:t> CAD - technieken</a:t>
            </a:r>
            <a:endParaRPr lang="nl-NL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84" name="Rectangle 4"/>
          <p:cNvSpPr>
            <a:spLocks noGrp="1" noChangeArrowheads="1"/>
          </p:cNvSpPr>
          <p:nvPr>
            <p:ph type="title"/>
          </p:nvPr>
        </p:nvSpPr>
        <p:spPr>
          <a:xfrm>
            <a:off x="684213" y="1916113"/>
            <a:ext cx="8207375" cy="1143000"/>
          </a:xfrm>
        </p:spPr>
        <p:txBody>
          <a:bodyPr/>
          <a:lstStyle/>
          <a:p>
            <a:pPr algn="l"/>
            <a:r>
              <a:rPr lang="nl-BE" sz="4000">
                <a:solidFill>
                  <a:schemeClr val="bg1"/>
                </a:solidFill>
              </a:rPr>
              <a:t>Hybride beeldvormingstechnieken</a:t>
            </a:r>
            <a:br>
              <a:rPr lang="nl-BE" sz="4000">
                <a:solidFill>
                  <a:schemeClr val="bg1"/>
                </a:solidFill>
              </a:rPr>
            </a:br>
            <a:r>
              <a:rPr lang="nl-BE" sz="4000">
                <a:solidFill>
                  <a:schemeClr val="bg1"/>
                </a:solidFill>
              </a:rPr>
              <a:t/>
            </a:r>
            <a:br>
              <a:rPr lang="nl-BE" sz="4000">
                <a:solidFill>
                  <a:schemeClr val="bg1"/>
                </a:solidFill>
              </a:rPr>
            </a:br>
            <a:r>
              <a:rPr lang="nl-BE" sz="2400">
                <a:solidFill>
                  <a:schemeClr val="bg1"/>
                </a:solidFill>
              </a:rPr>
              <a:t>= 2 beeldvormingstechnieken die gecombineerd zijn in 1 toestel</a:t>
            </a:r>
            <a:br>
              <a:rPr lang="nl-BE" sz="2400">
                <a:solidFill>
                  <a:schemeClr val="bg1"/>
                </a:solidFill>
              </a:rPr>
            </a:br>
            <a:r>
              <a:rPr lang="nl-BE" sz="2400">
                <a:solidFill>
                  <a:schemeClr val="bg1"/>
                </a:solidFill>
              </a:rPr>
              <a:t/>
            </a:r>
            <a:br>
              <a:rPr lang="nl-BE" sz="2400">
                <a:solidFill>
                  <a:schemeClr val="bg1"/>
                </a:solidFill>
              </a:rPr>
            </a:br>
            <a:r>
              <a:rPr lang="nl-BE" sz="2400">
                <a:solidFill>
                  <a:schemeClr val="bg1"/>
                </a:solidFill>
              </a:rPr>
              <a:t>- PET-scan + CT: </a:t>
            </a:r>
            <a:r>
              <a:rPr lang="nl-BE" sz="2400" b="1">
                <a:solidFill>
                  <a:schemeClr val="bg1"/>
                </a:solidFill>
              </a:rPr>
              <a:t>PET-CT</a:t>
            </a:r>
            <a:r>
              <a:rPr lang="nl-BE" sz="2400">
                <a:solidFill>
                  <a:schemeClr val="bg1"/>
                </a:solidFill>
              </a:rPr>
              <a:t/>
            </a:r>
            <a:br>
              <a:rPr lang="nl-BE" sz="2400">
                <a:solidFill>
                  <a:schemeClr val="bg1"/>
                </a:solidFill>
              </a:rPr>
            </a:br>
            <a:r>
              <a:rPr lang="nl-BE" sz="2400">
                <a:solidFill>
                  <a:schemeClr val="bg1"/>
                </a:solidFill>
              </a:rPr>
              <a:t>- botscan + CT: </a:t>
            </a:r>
            <a:r>
              <a:rPr lang="nl-BE" sz="2400" b="1">
                <a:solidFill>
                  <a:schemeClr val="bg1"/>
                </a:solidFill>
              </a:rPr>
              <a:t>SPECT-CT</a:t>
            </a:r>
            <a:endParaRPr lang="nl-NL" sz="24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9796" name="Picture 4"/>
          <p:cNvPicPr>
            <a:picLocks noChangeAspect="1" noChangeArrowheads="1"/>
          </p:cNvPicPr>
          <p:nvPr/>
        </p:nvPicPr>
        <p:blipFill>
          <a:blip r:embed="rId2"/>
          <a:srcRect l="12709" t="28044" r="5495" b="20264"/>
          <a:stretch>
            <a:fillRect/>
          </a:stretch>
        </p:blipFill>
        <p:spPr bwMode="auto">
          <a:xfrm>
            <a:off x="0" y="620713"/>
            <a:ext cx="9144000" cy="590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0932" name="Picture 4" descr="PLESSERS MARIA JOSEPHINA^^^^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96975"/>
            <a:ext cx="4927600" cy="4638675"/>
          </a:xfrm>
          <a:prstGeom prst="rect">
            <a:avLst/>
          </a:prstGeom>
          <a:noFill/>
        </p:spPr>
      </p:pic>
      <p:pic>
        <p:nvPicPr>
          <p:cNvPr id="380933" name="Picture 5" descr="PLESSERS MARIA JOSEPHINA^^^^"/>
          <p:cNvPicPr>
            <a:picLocks noChangeAspect="1" noChangeArrowheads="1"/>
          </p:cNvPicPr>
          <p:nvPr/>
        </p:nvPicPr>
        <p:blipFill>
          <a:blip r:embed="rId3"/>
          <a:srcRect l="38707" t="10266" b="16684"/>
          <a:stretch>
            <a:fillRect/>
          </a:stretch>
        </p:blipFill>
        <p:spPr bwMode="auto">
          <a:xfrm>
            <a:off x="5003800" y="1196975"/>
            <a:ext cx="4108450" cy="4608513"/>
          </a:xfrm>
          <a:prstGeom prst="rect">
            <a:avLst/>
          </a:prstGeom>
          <a:noFill/>
        </p:spPr>
      </p:pic>
      <p:sp>
        <p:nvSpPr>
          <p:cNvPr id="380934" name="Text Box 6"/>
          <p:cNvSpPr txBox="1">
            <a:spLocks noChangeArrowheads="1"/>
          </p:cNvSpPr>
          <p:nvPr/>
        </p:nvSpPr>
        <p:spPr bwMode="auto">
          <a:xfrm>
            <a:off x="3563938" y="6092825"/>
            <a:ext cx="30241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BE">
                <a:solidFill>
                  <a:schemeClr val="bg1"/>
                </a:solidFill>
              </a:rPr>
              <a:t>SPECT-CT</a:t>
            </a:r>
            <a:endParaRPr lang="nl-NL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1956" name="Picture 4" descr="MERTENS DOROTHEA^^^^"/>
          <p:cNvPicPr>
            <a:picLocks noChangeAspect="1" noChangeArrowheads="1"/>
          </p:cNvPicPr>
          <p:nvPr/>
        </p:nvPicPr>
        <p:blipFill>
          <a:blip r:embed="rId2"/>
          <a:srcRect l="22931" r="22772"/>
          <a:stretch>
            <a:fillRect/>
          </a:stretch>
        </p:blipFill>
        <p:spPr bwMode="auto">
          <a:xfrm>
            <a:off x="2559050" y="0"/>
            <a:ext cx="395446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2980" name="Picture 4" descr="MERTENS DOROTHEA^^^^"/>
          <p:cNvPicPr>
            <a:picLocks noChangeAspect="1" noChangeArrowheads="1"/>
          </p:cNvPicPr>
          <p:nvPr/>
        </p:nvPicPr>
        <p:blipFill>
          <a:blip r:embed="rId2"/>
          <a:srcRect t="16048" r="9869" b="12430"/>
          <a:stretch>
            <a:fillRect/>
          </a:stretch>
        </p:blipFill>
        <p:spPr bwMode="auto">
          <a:xfrm>
            <a:off x="127000" y="0"/>
            <a:ext cx="4140200" cy="3092450"/>
          </a:xfrm>
          <a:prstGeom prst="rect">
            <a:avLst/>
          </a:prstGeom>
          <a:noFill/>
        </p:spPr>
      </p:pic>
      <p:pic>
        <p:nvPicPr>
          <p:cNvPr id="382981" name="Picture 5" descr="MERTENS DOROTHEA^^^^"/>
          <p:cNvPicPr>
            <a:picLocks noChangeAspect="1" noChangeArrowheads="1"/>
          </p:cNvPicPr>
          <p:nvPr/>
        </p:nvPicPr>
        <p:blipFill>
          <a:blip r:embed="rId3"/>
          <a:srcRect t="19299" r="9087" b="14191"/>
          <a:stretch>
            <a:fillRect/>
          </a:stretch>
        </p:blipFill>
        <p:spPr bwMode="auto">
          <a:xfrm>
            <a:off x="179388" y="3213100"/>
            <a:ext cx="4059237" cy="2909888"/>
          </a:xfrm>
          <a:prstGeom prst="rect">
            <a:avLst/>
          </a:prstGeom>
          <a:noFill/>
        </p:spPr>
      </p:pic>
      <p:pic>
        <p:nvPicPr>
          <p:cNvPr id="382982" name="Picture 6" descr="MERTENS DOROTHEA^^^^"/>
          <p:cNvPicPr>
            <a:picLocks noChangeAspect="1" noChangeArrowheads="1"/>
          </p:cNvPicPr>
          <p:nvPr/>
        </p:nvPicPr>
        <p:blipFill>
          <a:blip r:embed="rId4"/>
          <a:srcRect t="20222" b="8209"/>
          <a:stretch>
            <a:fillRect/>
          </a:stretch>
        </p:blipFill>
        <p:spPr bwMode="auto">
          <a:xfrm>
            <a:off x="4421188" y="-25400"/>
            <a:ext cx="4303712" cy="3105150"/>
          </a:xfrm>
          <a:prstGeom prst="rect">
            <a:avLst/>
          </a:prstGeom>
          <a:noFill/>
        </p:spPr>
      </p:pic>
      <p:pic>
        <p:nvPicPr>
          <p:cNvPr id="382983" name="Picture 7" descr="MERTENS DOROTHEA^^^^"/>
          <p:cNvPicPr>
            <a:picLocks noChangeAspect="1" noChangeArrowheads="1"/>
          </p:cNvPicPr>
          <p:nvPr/>
        </p:nvPicPr>
        <p:blipFill>
          <a:blip r:embed="rId5"/>
          <a:srcRect t="23950" r="4599" b="6415"/>
          <a:stretch>
            <a:fillRect/>
          </a:stretch>
        </p:blipFill>
        <p:spPr bwMode="auto">
          <a:xfrm>
            <a:off x="4427538" y="3213100"/>
            <a:ext cx="4286250" cy="2919413"/>
          </a:xfrm>
          <a:prstGeom prst="rect">
            <a:avLst/>
          </a:prstGeom>
          <a:noFill/>
        </p:spPr>
      </p:pic>
      <p:sp>
        <p:nvSpPr>
          <p:cNvPr id="382984" name="Text Box 8"/>
          <p:cNvSpPr txBox="1">
            <a:spLocks noChangeArrowheads="1"/>
          </p:cNvSpPr>
          <p:nvPr/>
        </p:nvSpPr>
        <p:spPr bwMode="auto">
          <a:xfrm>
            <a:off x="3635375" y="6308725"/>
            <a:ext cx="30241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BE">
                <a:solidFill>
                  <a:schemeClr val="bg1"/>
                </a:solidFill>
              </a:rPr>
              <a:t>PET-CT</a:t>
            </a:r>
            <a:endParaRPr lang="nl-NL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ext Box 2"/>
          <p:cNvSpPr txBox="1">
            <a:spLocks noChangeArrowheads="1"/>
          </p:cNvSpPr>
          <p:nvPr/>
        </p:nvSpPr>
        <p:spPr bwMode="auto">
          <a:xfrm>
            <a:off x="685800" y="609600"/>
            <a:ext cx="800100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sz="3600" b="1" u="sng">
                <a:solidFill>
                  <a:schemeClr val="bg1"/>
                </a:solidFill>
              </a:rPr>
              <a:t>RADIOPROTECTIE</a:t>
            </a:r>
            <a:endParaRPr lang="nl-NL" b="1" u="sng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</a:pPr>
            <a:endParaRPr lang="nl-NL" b="1" u="sng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</a:pPr>
            <a:r>
              <a:rPr lang="nl-NL" sz="3200">
                <a:solidFill>
                  <a:schemeClr val="bg1"/>
                </a:solidFill>
              </a:rPr>
              <a:t>Scanner afhankelijke factoren</a:t>
            </a:r>
          </a:p>
          <a:p>
            <a:pPr>
              <a:spcBef>
                <a:spcPct val="50000"/>
              </a:spcBef>
            </a:pPr>
            <a:r>
              <a:rPr lang="nl-NL" sz="3200">
                <a:solidFill>
                  <a:schemeClr val="bg1"/>
                </a:solidFill>
              </a:rPr>
              <a:t>Patiënt afhankelijke factoren</a:t>
            </a:r>
          </a:p>
          <a:p>
            <a:pPr>
              <a:spcBef>
                <a:spcPct val="50000"/>
              </a:spcBef>
            </a:pPr>
            <a:r>
              <a:rPr lang="nl-NL" sz="3200">
                <a:solidFill>
                  <a:schemeClr val="bg1"/>
                </a:solidFill>
              </a:rPr>
              <a:t>Parameter keuze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Text Box 2"/>
          <p:cNvSpPr txBox="1">
            <a:spLocks noChangeArrowheads="1"/>
          </p:cNvSpPr>
          <p:nvPr/>
        </p:nvSpPr>
        <p:spPr bwMode="auto">
          <a:xfrm>
            <a:off x="685800" y="609600"/>
            <a:ext cx="80010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b="1" u="sng">
                <a:solidFill>
                  <a:schemeClr val="bg1"/>
                </a:solidFill>
              </a:rPr>
              <a:t>RADIOPROTECTIE</a:t>
            </a:r>
          </a:p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Scanner afhankelijke factoren</a:t>
            </a:r>
          </a:p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oude scanners: parameterkeuze beperkt</a:t>
            </a:r>
          </a:p>
        </p:txBody>
      </p:sp>
      <p:pic>
        <p:nvPicPr>
          <p:cNvPr id="11571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2286000"/>
            <a:ext cx="6096000" cy="432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Text Box 2"/>
          <p:cNvSpPr txBox="1">
            <a:spLocks noChangeArrowheads="1"/>
          </p:cNvSpPr>
          <p:nvPr/>
        </p:nvSpPr>
        <p:spPr bwMode="auto">
          <a:xfrm>
            <a:off x="685800" y="609600"/>
            <a:ext cx="8001000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b="1" u="sng">
                <a:solidFill>
                  <a:schemeClr val="bg1"/>
                </a:solidFill>
              </a:rPr>
              <a:t>RADIOPROTECTIE</a:t>
            </a:r>
          </a:p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Scanner afhankelijke factoren</a:t>
            </a:r>
          </a:p>
          <a:p>
            <a:pPr>
              <a:spcBef>
                <a:spcPct val="50000"/>
              </a:spcBef>
            </a:pPr>
            <a:r>
              <a:rPr lang="nl-NL" b="1" u="sng">
                <a:solidFill>
                  <a:schemeClr val="bg1"/>
                </a:solidFill>
              </a:rPr>
              <a:t>dose modulation</a:t>
            </a:r>
            <a:r>
              <a:rPr lang="nl-NL">
                <a:solidFill>
                  <a:schemeClr val="bg1"/>
                </a:solidFill>
              </a:rPr>
              <a:t>: functie van de omvang zal de buisstroom fluctueren: dosisreductie tot 30% vnl in de schouder- en bekkenregio</a:t>
            </a:r>
          </a:p>
        </p:txBody>
      </p:sp>
      <p:pic>
        <p:nvPicPr>
          <p:cNvPr id="116740" name="Picture 4" descr="spiraalscan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3200400"/>
            <a:ext cx="6443663" cy="33702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Text Box 2"/>
          <p:cNvSpPr txBox="1">
            <a:spLocks noChangeArrowheads="1"/>
          </p:cNvSpPr>
          <p:nvPr/>
        </p:nvSpPr>
        <p:spPr bwMode="auto">
          <a:xfrm>
            <a:off x="685800" y="609600"/>
            <a:ext cx="8001000" cy="210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b="1" u="sng">
                <a:solidFill>
                  <a:schemeClr val="bg1"/>
                </a:solidFill>
              </a:rPr>
              <a:t>RADIOPROTECTIE</a:t>
            </a:r>
          </a:p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Scanner afhankelijke factoren</a:t>
            </a:r>
          </a:p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Kwaliteit van de </a:t>
            </a:r>
            <a:r>
              <a:rPr lang="nl-NL" b="1" i="1">
                <a:solidFill>
                  <a:schemeClr val="bg1"/>
                </a:solidFill>
              </a:rPr>
              <a:t>detectoren</a:t>
            </a:r>
            <a:r>
              <a:rPr lang="nl-NL">
                <a:solidFill>
                  <a:schemeClr val="bg1"/>
                </a:solidFill>
              </a:rPr>
              <a:t>: gasdetectoren worden verlaten</a:t>
            </a:r>
          </a:p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ten voordele van </a:t>
            </a:r>
            <a:r>
              <a:rPr lang="nl-NL" i="1">
                <a:solidFill>
                  <a:schemeClr val="bg1"/>
                </a:solidFill>
              </a:rPr>
              <a:t>snelle kristaldetectoren</a:t>
            </a:r>
            <a:endParaRPr lang="nl-NL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Rectangle 3"/>
          <p:cNvSpPr>
            <a:spLocks noChangeArrowheads="1"/>
          </p:cNvSpPr>
          <p:nvPr/>
        </p:nvSpPr>
        <p:spPr bwMode="auto">
          <a:xfrm>
            <a:off x="609600" y="304800"/>
            <a:ext cx="487680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b="1" u="sng">
                <a:solidFill>
                  <a:schemeClr val="bg1"/>
                </a:solidFill>
              </a:rPr>
              <a:t>RADIOPROTECTIE</a:t>
            </a:r>
          </a:p>
          <a:p>
            <a:pPr>
              <a:spcBef>
                <a:spcPct val="50000"/>
              </a:spcBef>
            </a:pPr>
            <a:r>
              <a:rPr lang="nl-NL">
                <a:solidFill>
                  <a:schemeClr val="bg1"/>
                </a:solidFill>
              </a:rPr>
              <a:t>Patiënt afhankelijke factoren</a:t>
            </a:r>
          </a:p>
        </p:txBody>
      </p:sp>
      <p:grpSp>
        <p:nvGrpSpPr>
          <p:cNvPr id="72709" name="Group 5"/>
          <p:cNvGrpSpPr>
            <a:grpSpLocks/>
          </p:cNvGrpSpPr>
          <p:nvPr/>
        </p:nvGrpSpPr>
        <p:grpSpPr bwMode="auto">
          <a:xfrm>
            <a:off x="762000" y="2438400"/>
            <a:ext cx="3657600" cy="4038600"/>
            <a:chOff x="732" y="1869"/>
            <a:chExt cx="1952" cy="1953"/>
          </a:xfrm>
        </p:grpSpPr>
        <p:graphicFrame>
          <p:nvGraphicFramePr>
            <p:cNvPr id="72710" name="Object 6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732" y="1869"/>
            <a:ext cx="1952" cy="1953"/>
          </p:xfrm>
          <a:graphic>
            <a:graphicData uri="http://schemas.openxmlformats.org/presentationml/2006/ole">
              <p:oleObj spid="_x0000_s72710" name="Paint Shop Pro Image" r:id="rId3" imgW="4993769" imgH="4993769" progId="">
                <p:embed/>
              </p:oleObj>
            </a:graphicData>
          </a:graphic>
        </p:graphicFrame>
        <p:sp>
          <p:nvSpPr>
            <p:cNvPr id="72711" name="Rectangle 7"/>
            <p:cNvSpPr>
              <a:spLocks noChangeArrowheads="1"/>
            </p:cNvSpPr>
            <p:nvPr/>
          </p:nvSpPr>
          <p:spPr bwMode="auto">
            <a:xfrm>
              <a:off x="1483" y="1919"/>
              <a:ext cx="682" cy="18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87312" tIns="44450" rIns="87312" bIns="44450">
              <a:spAutoFit/>
            </a:bodyPr>
            <a:lstStyle/>
            <a:p>
              <a:pPr defTabSz="722313"/>
              <a:r>
                <a:rPr lang="en-US" sz="1900" b="1">
                  <a:solidFill>
                    <a:schemeClr val="bg1"/>
                  </a:solidFill>
                </a:rPr>
                <a:t>45 cm </a:t>
              </a:r>
            </a:p>
          </p:txBody>
        </p:sp>
        <p:sp>
          <p:nvSpPr>
            <p:cNvPr id="72712" name="Line 8"/>
            <p:cNvSpPr>
              <a:spLocks noChangeShapeType="1"/>
            </p:cNvSpPr>
            <p:nvPr/>
          </p:nvSpPr>
          <p:spPr bwMode="auto">
            <a:xfrm>
              <a:off x="870" y="2818"/>
              <a:ext cx="1757" cy="2"/>
            </a:xfrm>
            <a:prstGeom prst="line">
              <a:avLst/>
            </a:prstGeom>
            <a:noFill/>
            <a:ln w="50800">
              <a:solidFill>
                <a:srgbClr val="00DFCA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nl-BE"/>
            </a:p>
          </p:txBody>
        </p:sp>
      </p:grpSp>
      <p:grpSp>
        <p:nvGrpSpPr>
          <p:cNvPr id="72713" name="Group 9"/>
          <p:cNvGrpSpPr>
            <a:grpSpLocks/>
          </p:cNvGrpSpPr>
          <p:nvPr/>
        </p:nvGrpSpPr>
        <p:grpSpPr bwMode="auto">
          <a:xfrm>
            <a:off x="5105400" y="2667000"/>
            <a:ext cx="3505200" cy="3733800"/>
            <a:chOff x="2896" y="1865"/>
            <a:chExt cx="1920" cy="1959"/>
          </a:xfrm>
        </p:grpSpPr>
        <p:graphicFrame>
          <p:nvGraphicFramePr>
            <p:cNvPr id="72714" name="Object 10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2896" y="1865"/>
            <a:ext cx="1920" cy="1959"/>
          </p:xfrm>
          <a:graphic>
            <a:graphicData uri="http://schemas.openxmlformats.org/presentationml/2006/ole">
              <p:oleObj spid="_x0000_s72714" name="Paint Shop Pro Image" r:id="rId4" imgW="4993769" imgH="4993769" progId="">
                <p:embed/>
              </p:oleObj>
            </a:graphicData>
          </a:graphic>
        </p:graphicFrame>
        <p:sp>
          <p:nvSpPr>
            <p:cNvPr id="72715" name="Rectangle 11"/>
            <p:cNvSpPr>
              <a:spLocks noChangeArrowheads="1"/>
            </p:cNvSpPr>
            <p:nvPr/>
          </p:nvSpPr>
          <p:spPr bwMode="auto">
            <a:xfrm>
              <a:off x="3557" y="1937"/>
              <a:ext cx="529" cy="19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87312" tIns="44450" rIns="87312" bIns="44450">
              <a:spAutoFit/>
            </a:bodyPr>
            <a:lstStyle/>
            <a:p>
              <a:pPr defTabSz="722313"/>
              <a:r>
                <a:rPr lang="en-US" sz="1900" b="1">
                  <a:solidFill>
                    <a:schemeClr val="bg1"/>
                  </a:solidFill>
                </a:rPr>
                <a:t>28.8 cm</a:t>
              </a:r>
            </a:p>
          </p:txBody>
        </p:sp>
        <p:sp>
          <p:nvSpPr>
            <p:cNvPr id="72716" name="Line 12"/>
            <p:cNvSpPr>
              <a:spLocks noChangeShapeType="1"/>
            </p:cNvSpPr>
            <p:nvPr/>
          </p:nvSpPr>
          <p:spPr bwMode="auto">
            <a:xfrm>
              <a:off x="3006" y="2958"/>
              <a:ext cx="1759" cy="23"/>
            </a:xfrm>
            <a:prstGeom prst="line">
              <a:avLst/>
            </a:prstGeom>
            <a:noFill/>
            <a:ln w="50800">
              <a:solidFill>
                <a:srgbClr val="00DFCA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nl-BE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02" name="Picture 2" descr="DEMERTZIS MELISA^^^^"/>
          <p:cNvPicPr>
            <a:picLocks noChangeAspect="1" noChangeArrowheads="1"/>
          </p:cNvPicPr>
          <p:nvPr/>
        </p:nvPicPr>
        <p:blipFill>
          <a:blip r:embed="rId2"/>
          <a:srcRect t="7051" b="6769"/>
          <a:stretch>
            <a:fillRect/>
          </a:stretch>
        </p:blipFill>
        <p:spPr bwMode="auto">
          <a:xfrm>
            <a:off x="0" y="0"/>
            <a:ext cx="4500563" cy="3684588"/>
          </a:xfrm>
          <a:prstGeom prst="rect">
            <a:avLst/>
          </a:prstGeom>
          <a:noFill/>
        </p:spPr>
      </p:pic>
      <p:pic>
        <p:nvPicPr>
          <p:cNvPr id="307203" name="Picture 3" descr="HENDRIX DENNIS^^^^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538" y="0"/>
            <a:ext cx="4716462" cy="4479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9666" name="Picture 2" descr="DEMERTZIS MELISA^^^^"/>
          <p:cNvPicPr>
            <a:picLocks noChangeAspect="1" noChangeArrowheads="1"/>
          </p:cNvPicPr>
          <p:nvPr/>
        </p:nvPicPr>
        <p:blipFill>
          <a:blip r:embed="rId2"/>
          <a:srcRect t="7051" b="6769"/>
          <a:stretch>
            <a:fillRect/>
          </a:stretch>
        </p:blipFill>
        <p:spPr bwMode="auto">
          <a:xfrm>
            <a:off x="0" y="0"/>
            <a:ext cx="4500563" cy="3684588"/>
          </a:xfrm>
          <a:prstGeom prst="rect">
            <a:avLst/>
          </a:prstGeom>
          <a:noFill/>
        </p:spPr>
      </p:pic>
      <p:pic>
        <p:nvPicPr>
          <p:cNvPr id="369668" name="Picture 4" descr="WINTERS_STEFANIE_0"/>
          <p:cNvPicPr>
            <a:picLocks noChangeAspect="1" noChangeArrowheads="1"/>
          </p:cNvPicPr>
          <p:nvPr/>
        </p:nvPicPr>
        <p:blipFill>
          <a:blip r:embed="rId3"/>
          <a:srcRect l="3288" t="24544"/>
          <a:stretch>
            <a:fillRect/>
          </a:stretch>
        </p:blipFill>
        <p:spPr bwMode="auto">
          <a:xfrm>
            <a:off x="4427538" y="0"/>
            <a:ext cx="4716462" cy="3679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6|6.4|3.4|3.4|3.7|3.3|3"/>
</p:tagLst>
</file>

<file path=ppt/theme/theme1.xml><?xml version="1.0" encoding="utf-8"?>
<a:theme xmlns:a="http://schemas.openxmlformats.org/drawingml/2006/main" name="Standaardontwerp">
  <a:themeElements>
    <a:clrScheme name="Standaardontwerp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ardontwerp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nl-NL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nl-NL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andaardontwer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Tahoma"/>
        <a:ea typeface="ＭＳ Ｐゴシック"/>
        <a:cs typeface=""/>
      </a:majorFont>
      <a:minorFont>
        <a:latin typeface="Tahoma"/>
        <a:ea typeface="ＭＳ Ｐゴシック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nl-NL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nl-NL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-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2049</TotalTime>
  <Words>939</Words>
  <Application>Microsoft PowerPoint</Application>
  <PresentationFormat>Diavoorstelling (4:3)</PresentationFormat>
  <Paragraphs>245</Paragraphs>
  <Slides>130</Slides>
  <Notes>4</Notes>
  <HiddenSlides>0</HiddenSlides>
  <MMClips>15</MMClips>
  <ScaleCrop>false</ScaleCrop>
  <HeadingPairs>
    <vt:vector size="6" baseType="variant">
      <vt:variant>
        <vt:lpstr>Thema</vt:lpstr>
      </vt:variant>
      <vt:variant>
        <vt:i4>2</vt:i4>
      </vt:variant>
      <vt:variant>
        <vt:lpstr>Ingesloten OLE-bronprogramma's</vt:lpstr>
      </vt:variant>
      <vt:variant>
        <vt:i4>3</vt:i4>
      </vt:variant>
      <vt:variant>
        <vt:lpstr>Diatitels</vt:lpstr>
      </vt:variant>
      <vt:variant>
        <vt:i4>130</vt:i4>
      </vt:variant>
    </vt:vector>
  </HeadingPairs>
  <TitlesOfParts>
    <vt:vector size="135" baseType="lpstr">
      <vt:lpstr>Standaardontwerp</vt:lpstr>
      <vt:lpstr>Blank Presentation</vt:lpstr>
      <vt:lpstr>CorelPhotoPaint.Image.6</vt:lpstr>
      <vt:lpstr>Werkblad</vt:lpstr>
      <vt:lpstr>Paint Shop Pro Image</vt:lpstr>
      <vt:lpstr>Computer Tomografie</vt:lpstr>
      <vt:lpstr>Dia 2</vt:lpstr>
      <vt:lpstr>- CT-techniek bestaat  &gt;30 jaar  - aantal CT-toestellen       - aantal CT-onderzoeken  - aantal sneden/CT                   </vt:lpstr>
      <vt:lpstr>- CT-techniek bestaat 30 jaar  - aantal CT-toestellen       - aantal CT-onderzoeken  - aantal sneden/CT               stralingshygiëne bij CT   </vt:lpstr>
      <vt:lpstr>De CT-scanner is verantwoordelijk voor een belangrijk deel van de blootstelling aan ioniserende straling omwille van de medische praktijk</vt:lpstr>
      <vt:lpstr>De CT-scanner is verantwoordelijk voor een belangrijk deel van de blootstelling aan ioniserende straling omwille van de medische praktijk</vt:lpstr>
      <vt:lpstr>Dia 7</vt:lpstr>
      <vt:lpstr>Dia 8</vt:lpstr>
      <vt:lpstr>Dia 9</vt:lpstr>
      <vt:lpstr>Dia 10</vt:lpstr>
      <vt:lpstr>Dia 11</vt:lpstr>
      <vt:lpstr>Dia 12</vt:lpstr>
      <vt:lpstr>Dia 13</vt:lpstr>
      <vt:lpstr>Dia 14</vt:lpstr>
      <vt:lpstr>Dia 15</vt:lpstr>
      <vt:lpstr>Dia 16</vt:lpstr>
      <vt:lpstr>Dia 17</vt:lpstr>
      <vt:lpstr>   </vt:lpstr>
      <vt:lpstr>   </vt:lpstr>
      <vt:lpstr>   </vt:lpstr>
      <vt:lpstr>   </vt:lpstr>
      <vt:lpstr>   </vt:lpstr>
      <vt:lpstr>   </vt:lpstr>
      <vt:lpstr>   </vt:lpstr>
      <vt:lpstr>   </vt:lpstr>
      <vt:lpstr>   </vt:lpstr>
      <vt:lpstr>   </vt:lpstr>
      <vt:lpstr>Dia 28</vt:lpstr>
      <vt:lpstr>Dia 29</vt:lpstr>
      <vt:lpstr>Dia 30</vt:lpstr>
      <vt:lpstr>Dia 31</vt:lpstr>
      <vt:lpstr>Dia 32</vt:lpstr>
      <vt:lpstr>Dia 33</vt:lpstr>
      <vt:lpstr>Dia 34</vt:lpstr>
      <vt:lpstr>Dia 35</vt:lpstr>
      <vt:lpstr>Dia 36</vt:lpstr>
      <vt:lpstr>Dia 37</vt:lpstr>
      <vt:lpstr>Dia 38</vt:lpstr>
      <vt:lpstr>Dia 39</vt:lpstr>
      <vt:lpstr>Dia 40</vt:lpstr>
      <vt:lpstr>Dia 41</vt:lpstr>
      <vt:lpstr>Dia 42</vt:lpstr>
      <vt:lpstr>Dia 43</vt:lpstr>
      <vt:lpstr>Dia 44</vt:lpstr>
      <vt:lpstr>Dia 45</vt:lpstr>
      <vt:lpstr>Dia 46</vt:lpstr>
      <vt:lpstr>Dia 47</vt:lpstr>
      <vt:lpstr>Dia 48</vt:lpstr>
      <vt:lpstr>Dia 49</vt:lpstr>
      <vt:lpstr>Dia 50</vt:lpstr>
      <vt:lpstr>Dia 51</vt:lpstr>
      <vt:lpstr>Dia 52</vt:lpstr>
      <vt:lpstr>Dia 53</vt:lpstr>
      <vt:lpstr>Dia 54</vt:lpstr>
      <vt:lpstr>Dia 55</vt:lpstr>
      <vt:lpstr>Dia 56</vt:lpstr>
      <vt:lpstr>Dia 57</vt:lpstr>
      <vt:lpstr>Dia 58</vt:lpstr>
      <vt:lpstr>Dia 59</vt:lpstr>
      <vt:lpstr>Dia 60</vt:lpstr>
      <vt:lpstr>Dia 61</vt:lpstr>
      <vt:lpstr>Dia 62</vt:lpstr>
      <vt:lpstr>Dia 63</vt:lpstr>
      <vt:lpstr>Dia 64</vt:lpstr>
      <vt:lpstr>Dia 65</vt:lpstr>
      <vt:lpstr>Dia 66</vt:lpstr>
      <vt:lpstr>Dia 67</vt:lpstr>
      <vt:lpstr>Dia 68</vt:lpstr>
      <vt:lpstr>Dia 69</vt:lpstr>
      <vt:lpstr>Dia 70</vt:lpstr>
      <vt:lpstr>Dia 71</vt:lpstr>
      <vt:lpstr>Dia 72</vt:lpstr>
      <vt:lpstr>Dia 73</vt:lpstr>
      <vt:lpstr>Dia 74</vt:lpstr>
      <vt:lpstr>Dia 75</vt:lpstr>
      <vt:lpstr>Dia 76</vt:lpstr>
      <vt:lpstr>Dia 77</vt:lpstr>
      <vt:lpstr>Dia 78</vt:lpstr>
      <vt:lpstr>Dia 79</vt:lpstr>
      <vt:lpstr>Dia 80</vt:lpstr>
      <vt:lpstr>Dia 81</vt:lpstr>
      <vt:lpstr>Dia 82</vt:lpstr>
      <vt:lpstr>Dia 83</vt:lpstr>
      <vt:lpstr>Dia 84</vt:lpstr>
      <vt:lpstr>Dia 85</vt:lpstr>
      <vt:lpstr>Dia 86</vt:lpstr>
      <vt:lpstr>Dia 87</vt:lpstr>
      <vt:lpstr>Dia 88</vt:lpstr>
      <vt:lpstr>Hybride beeldvormingstechnieken  = 2 beeldvormingstechnieken die gecombineerd zijn in 1 toestel  - PET-scan + CT: PET-CT - botscan + CT: SPECT-CT</vt:lpstr>
      <vt:lpstr>Dia 90</vt:lpstr>
      <vt:lpstr>Dia 91</vt:lpstr>
      <vt:lpstr>Dia 92</vt:lpstr>
      <vt:lpstr>Dia 93</vt:lpstr>
      <vt:lpstr>Dia 94</vt:lpstr>
      <vt:lpstr>Dia 95</vt:lpstr>
      <vt:lpstr>Dia 96</vt:lpstr>
      <vt:lpstr>Dia 97</vt:lpstr>
      <vt:lpstr>Dia 98</vt:lpstr>
      <vt:lpstr>Dia 99</vt:lpstr>
      <vt:lpstr>Dia 100</vt:lpstr>
      <vt:lpstr>Dia 101</vt:lpstr>
      <vt:lpstr>Dia 102</vt:lpstr>
      <vt:lpstr>Dia 103</vt:lpstr>
      <vt:lpstr>Dia 104</vt:lpstr>
      <vt:lpstr>Dia 105</vt:lpstr>
      <vt:lpstr>Dia 106</vt:lpstr>
      <vt:lpstr>Dia 107</vt:lpstr>
      <vt:lpstr>Dia 108</vt:lpstr>
      <vt:lpstr>Dia 109</vt:lpstr>
      <vt:lpstr>Dia 110</vt:lpstr>
      <vt:lpstr>Dia 111</vt:lpstr>
      <vt:lpstr>Dia 112</vt:lpstr>
      <vt:lpstr>Dia 113</vt:lpstr>
      <vt:lpstr>Dia 114</vt:lpstr>
      <vt:lpstr>Dia 115</vt:lpstr>
      <vt:lpstr>Dia 116</vt:lpstr>
      <vt:lpstr>Dia 117</vt:lpstr>
      <vt:lpstr>Spiraal CT</vt:lpstr>
      <vt:lpstr>CBCT</vt:lpstr>
      <vt:lpstr>Voordelen</vt:lpstr>
      <vt:lpstr>Nadelen</vt:lpstr>
      <vt:lpstr>Root fracture</vt:lpstr>
      <vt:lpstr>TMJ</vt:lpstr>
      <vt:lpstr>ENT</vt:lpstr>
      <vt:lpstr>Musculoskeletaal</vt:lpstr>
      <vt:lpstr>Dia 126</vt:lpstr>
      <vt:lpstr>Dia 127</vt:lpstr>
      <vt:lpstr>Dia 128</vt:lpstr>
      <vt:lpstr>Dosimetrie</vt:lpstr>
      <vt:lpstr>Toekomst?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RADIOPROTECTIE</dc:title>
  <dc:creator>***</dc:creator>
  <cp:lastModifiedBy>ZOL</cp:lastModifiedBy>
  <cp:revision>39</cp:revision>
  <dcterms:created xsi:type="dcterms:W3CDTF">2002-10-15T11:31:32Z</dcterms:created>
  <dcterms:modified xsi:type="dcterms:W3CDTF">2012-05-26T07:49:23Z</dcterms:modified>
</cp:coreProperties>
</file>