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73" r:id="rId4"/>
    <p:sldId id="363" r:id="rId5"/>
    <p:sldId id="312" r:id="rId6"/>
    <p:sldId id="313" r:id="rId7"/>
    <p:sldId id="274" r:id="rId8"/>
    <p:sldId id="314" r:id="rId9"/>
    <p:sldId id="311" r:id="rId10"/>
    <p:sldId id="315" r:id="rId11"/>
    <p:sldId id="305" r:id="rId12"/>
    <p:sldId id="306" r:id="rId13"/>
    <p:sldId id="307" r:id="rId14"/>
    <p:sldId id="317" r:id="rId15"/>
    <p:sldId id="308" r:id="rId16"/>
    <p:sldId id="309" r:id="rId17"/>
    <p:sldId id="318" r:id="rId18"/>
    <p:sldId id="319" r:id="rId19"/>
    <p:sldId id="320" r:id="rId20"/>
    <p:sldId id="330" r:id="rId21"/>
    <p:sldId id="331" r:id="rId22"/>
    <p:sldId id="332" r:id="rId23"/>
    <p:sldId id="333" r:id="rId24"/>
    <p:sldId id="334" r:id="rId25"/>
    <p:sldId id="323" r:id="rId26"/>
    <p:sldId id="324" r:id="rId27"/>
    <p:sldId id="326" r:id="rId28"/>
    <p:sldId id="327" r:id="rId29"/>
    <p:sldId id="325" r:id="rId30"/>
    <p:sldId id="322" r:id="rId31"/>
    <p:sldId id="310" r:id="rId32"/>
    <p:sldId id="337" r:id="rId33"/>
    <p:sldId id="358" r:id="rId34"/>
    <p:sldId id="360" r:id="rId35"/>
    <p:sldId id="361" r:id="rId36"/>
    <p:sldId id="362" r:id="rId37"/>
    <p:sldId id="35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64" r:id="rId57"/>
    <p:sldId id="365" r:id="rId58"/>
    <p:sldId id="366" r:id="rId59"/>
    <p:sldId id="262" r:id="rId60"/>
    <p:sldId id="263" r:id="rId61"/>
    <p:sldId id="259" r:id="rId62"/>
    <p:sldId id="258" r:id="rId63"/>
    <p:sldId id="260" r:id="rId64"/>
    <p:sldId id="261" r:id="rId65"/>
    <p:sldId id="328" r:id="rId66"/>
    <p:sldId id="299" r:id="rId67"/>
    <p:sldId id="300" r:id="rId68"/>
    <p:sldId id="301" r:id="rId69"/>
    <p:sldId id="304" r:id="rId70"/>
    <p:sldId id="279" r:id="rId71"/>
    <p:sldId id="276" r:id="rId72"/>
    <p:sldId id="269" r:id="rId73"/>
    <p:sldId id="270" r:id="rId74"/>
    <p:sldId id="329" r:id="rId75"/>
    <p:sldId id="271" r:id="rId76"/>
    <p:sldId id="265" r:id="rId77"/>
    <p:sldId id="264" r:id="rId78"/>
    <p:sldId id="277" r:id="rId79"/>
    <p:sldId id="266" r:id="rId80"/>
    <p:sldId id="267" r:id="rId81"/>
    <p:sldId id="280" r:id="rId82"/>
    <p:sldId id="281" r:id="rId83"/>
    <p:sldId id="282" r:id="rId84"/>
    <p:sldId id="283" r:id="rId85"/>
    <p:sldId id="284" r:id="rId86"/>
    <p:sldId id="285" r:id="rId87"/>
    <p:sldId id="286" r:id="rId88"/>
    <p:sldId id="287" r:id="rId89"/>
    <p:sldId id="288" r:id="rId90"/>
    <p:sldId id="289" r:id="rId91"/>
    <p:sldId id="290" r:id="rId92"/>
    <p:sldId id="291" r:id="rId93"/>
    <p:sldId id="292" r:id="rId94"/>
    <p:sldId id="293" r:id="rId95"/>
    <p:sldId id="294" r:id="rId96"/>
    <p:sldId id="335" r:id="rId97"/>
    <p:sldId id="336" r:id="rId98"/>
    <p:sldId id="303" r:id="rId99"/>
    <p:sldId id="278" r:id="rId100"/>
    <p:sldId id="275" r:id="rId101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z\data\lucmfr\vol7\sandbox\Hannelore\Poster%20DQC\IWB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z\data\lucmfr\vol7\sandbox\Hannelore\Poster%20DQC\IWB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Blad1!$B$9</c:f>
              <c:strCache>
                <c:ptCount val="1"/>
                <c:pt idx="0">
                  <c:v>January 2015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Blad1!$A$10:$A$32</c:f>
              <c:strCache>
                <c:ptCount val="23"/>
                <c:pt idx="0">
                  <c:v>Fuji Amulet</c:v>
                </c:pt>
                <c:pt idx="1">
                  <c:v>Fuji Amulet f</c:v>
                </c:pt>
                <c:pt idx="2">
                  <c:v>Fuji Amulet S</c:v>
                </c:pt>
                <c:pt idx="3">
                  <c:v>Fuji Amulet Innovality</c:v>
                </c:pt>
                <c:pt idx="4">
                  <c:v>GE Senographe DS</c:v>
                </c:pt>
                <c:pt idx="5">
                  <c:v>GE Senographe Essential</c:v>
                </c:pt>
                <c:pt idx="6">
                  <c:v>GE Senographe Pristina</c:v>
                </c:pt>
                <c:pt idx="7">
                  <c:v>Hologic Lorad Selenia</c:v>
                </c:pt>
                <c:pt idx="8">
                  <c:v>Hologic Selenia Dimensions</c:v>
                </c:pt>
                <c:pt idx="9">
                  <c:v>Hologic 3Dimensions</c:v>
                </c:pt>
                <c:pt idx="10">
                  <c:v>IMS Giotto Class</c:v>
                </c:pt>
                <c:pt idx="11">
                  <c:v>IMS Giotto Rafaello</c:v>
                </c:pt>
                <c:pt idx="12">
                  <c:v>Sectra Microdose</c:v>
                </c:pt>
                <c:pt idx="13">
                  <c:v>Philips L30 MDM</c:v>
                </c:pt>
                <c:pt idx="14">
                  <c:v>Philips Microdose SI L50</c:v>
                </c:pt>
                <c:pt idx="15">
                  <c:v>Planmed Clarity</c:v>
                </c:pt>
                <c:pt idx="16">
                  <c:v>Siemens Mammomat Novation</c:v>
                </c:pt>
                <c:pt idx="17">
                  <c:v>Siemens Mammomat Inspiration</c:v>
                </c:pt>
                <c:pt idx="18">
                  <c:v>Siemens Mammomat Fusion</c:v>
                </c:pt>
                <c:pt idx="19">
                  <c:v>Siemens Inspiration PRIME</c:v>
                </c:pt>
                <c:pt idx="20">
                  <c:v>Siemens Mammomat Revelation</c:v>
                </c:pt>
                <c:pt idx="21">
                  <c:v>CR</c:v>
                </c:pt>
                <c:pt idx="22">
                  <c:v>Film-screen</c:v>
                </c:pt>
              </c:strCache>
            </c:strRef>
          </c:cat>
          <c:val>
            <c:numRef>
              <c:f>Blad1!$B$10:$B$32</c:f>
              <c:numCache>
                <c:formatCode>General</c:formatCode>
                <c:ptCount val="23"/>
                <c:pt idx="0">
                  <c:v>2</c:v>
                </c:pt>
                <c:pt idx="1">
                  <c:v>0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14</c:v>
                </c:pt>
                <c:pt idx="6">
                  <c:v>0</c:v>
                </c:pt>
                <c:pt idx="7">
                  <c:v>9</c:v>
                </c:pt>
                <c:pt idx="8">
                  <c:v>12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6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26</c:v>
                </c:pt>
                <c:pt idx="18">
                  <c:v>0</c:v>
                </c:pt>
                <c:pt idx="19">
                  <c:v>2</c:v>
                </c:pt>
                <c:pt idx="20">
                  <c:v>0</c:v>
                </c:pt>
                <c:pt idx="21">
                  <c:v>13</c:v>
                </c:pt>
                <c:pt idx="2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D6-4EE8-8D45-DA2A37674700}"/>
            </c:ext>
          </c:extLst>
        </c:ser>
        <c:ser>
          <c:idx val="1"/>
          <c:order val="1"/>
          <c:tx>
            <c:strRef>
              <c:f>Blad1!$C$9</c:f>
              <c:strCache>
                <c:ptCount val="1"/>
                <c:pt idx="0">
                  <c:v>January 2020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Blad1!$A$10:$A$32</c:f>
              <c:strCache>
                <c:ptCount val="23"/>
                <c:pt idx="0">
                  <c:v>Fuji Amulet</c:v>
                </c:pt>
                <c:pt idx="1">
                  <c:v>Fuji Amulet f</c:v>
                </c:pt>
                <c:pt idx="2">
                  <c:v>Fuji Amulet S</c:v>
                </c:pt>
                <c:pt idx="3">
                  <c:v>Fuji Amulet Innovality</c:v>
                </c:pt>
                <c:pt idx="4">
                  <c:v>GE Senographe DS</c:v>
                </c:pt>
                <c:pt idx="5">
                  <c:v>GE Senographe Essential</c:v>
                </c:pt>
                <c:pt idx="6">
                  <c:v>GE Senographe Pristina</c:v>
                </c:pt>
                <c:pt idx="7">
                  <c:v>Hologic Lorad Selenia</c:v>
                </c:pt>
                <c:pt idx="8">
                  <c:v>Hologic Selenia Dimensions</c:v>
                </c:pt>
                <c:pt idx="9">
                  <c:v>Hologic 3Dimensions</c:v>
                </c:pt>
                <c:pt idx="10">
                  <c:v>IMS Giotto Class</c:v>
                </c:pt>
                <c:pt idx="11">
                  <c:v>IMS Giotto Rafaello</c:v>
                </c:pt>
                <c:pt idx="12">
                  <c:v>Sectra Microdose</c:v>
                </c:pt>
                <c:pt idx="13">
                  <c:v>Philips L30 MDM</c:v>
                </c:pt>
                <c:pt idx="14">
                  <c:v>Philips Microdose SI L50</c:v>
                </c:pt>
                <c:pt idx="15">
                  <c:v>Planmed Clarity</c:v>
                </c:pt>
                <c:pt idx="16">
                  <c:v>Siemens Mammomat Novation</c:v>
                </c:pt>
                <c:pt idx="17">
                  <c:v>Siemens Mammomat Inspiration</c:v>
                </c:pt>
                <c:pt idx="18">
                  <c:v>Siemens Mammomat Fusion</c:v>
                </c:pt>
                <c:pt idx="19">
                  <c:v>Siemens Inspiration PRIME</c:v>
                </c:pt>
                <c:pt idx="20">
                  <c:v>Siemens Mammomat Revelation</c:v>
                </c:pt>
                <c:pt idx="21">
                  <c:v>CR</c:v>
                </c:pt>
                <c:pt idx="22">
                  <c:v>Film-screen</c:v>
                </c:pt>
              </c:strCache>
            </c:strRef>
          </c:cat>
          <c:val>
            <c:numRef>
              <c:f>Blad1!$C$10:$C$32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10</c:v>
                </c:pt>
                <c:pt idx="4">
                  <c:v>1</c:v>
                </c:pt>
                <c:pt idx="5">
                  <c:v>15</c:v>
                </c:pt>
                <c:pt idx="6">
                  <c:v>3</c:v>
                </c:pt>
                <c:pt idx="7">
                  <c:v>7</c:v>
                </c:pt>
                <c:pt idx="8">
                  <c:v>10</c:v>
                </c:pt>
                <c:pt idx="9">
                  <c:v>6</c:v>
                </c:pt>
                <c:pt idx="10">
                  <c:v>1</c:v>
                </c:pt>
                <c:pt idx="11">
                  <c:v>6</c:v>
                </c:pt>
                <c:pt idx="12">
                  <c:v>4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14</c:v>
                </c:pt>
                <c:pt idx="18">
                  <c:v>3</c:v>
                </c:pt>
                <c:pt idx="19">
                  <c:v>11</c:v>
                </c:pt>
                <c:pt idx="20">
                  <c:v>6</c:v>
                </c:pt>
                <c:pt idx="21">
                  <c:v>1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D6-4EE8-8D45-DA2A37674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034240"/>
        <c:axId val="415034896"/>
      </c:barChart>
      <c:catAx>
        <c:axId val="41503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5034896"/>
        <c:crosses val="autoZero"/>
        <c:auto val="1"/>
        <c:lblAlgn val="ctr"/>
        <c:lblOffset val="100"/>
        <c:noMultiLvlLbl val="0"/>
      </c:catAx>
      <c:valAx>
        <c:axId val="41503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503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Blad1!$A$45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Blad1!$B$44:$I$44</c:f>
              <c:strCache>
                <c:ptCount val="8"/>
                <c:pt idx="0">
                  <c:v>Pixels</c:v>
                </c:pt>
                <c:pt idx="1">
                  <c:v>Lines</c:v>
                </c:pt>
                <c:pt idx="2">
                  <c:v>Blocks</c:v>
                </c:pt>
                <c:pt idx="3">
                  <c:v>Ghosts</c:v>
                </c:pt>
                <c:pt idx="4">
                  <c:v>Reprod</c:v>
                </c:pt>
                <c:pt idx="5">
                  <c:v>Inhomogeneities</c:v>
                </c:pt>
                <c:pt idx="6">
                  <c:v>Collimators</c:v>
                </c:pt>
                <c:pt idx="7">
                  <c:v>Other</c:v>
                </c:pt>
              </c:strCache>
            </c:strRef>
          </c:cat>
          <c:val>
            <c:numRef>
              <c:f>Blad1!$B$45:$I$45</c:f>
              <c:numCache>
                <c:formatCode>General</c:formatCode>
                <c:ptCount val="8"/>
                <c:pt idx="0">
                  <c:v>12</c:v>
                </c:pt>
                <c:pt idx="1">
                  <c:v>3</c:v>
                </c:pt>
                <c:pt idx="2">
                  <c:v>1</c:v>
                </c:pt>
                <c:pt idx="3">
                  <c:v>4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75-435A-BCD5-2F51546E0E64}"/>
            </c:ext>
          </c:extLst>
        </c:ser>
        <c:ser>
          <c:idx val="1"/>
          <c:order val="1"/>
          <c:tx>
            <c:strRef>
              <c:f>Blad1!$A$46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Blad1!$B$44:$I$44</c:f>
              <c:strCache>
                <c:ptCount val="8"/>
                <c:pt idx="0">
                  <c:v>Pixels</c:v>
                </c:pt>
                <c:pt idx="1">
                  <c:v>Lines</c:v>
                </c:pt>
                <c:pt idx="2">
                  <c:v>Blocks</c:v>
                </c:pt>
                <c:pt idx="3">
                  <c:v>Ghosts</c:v>
                </c:pt>
                <c:pt idx="4">
                  <c:v>Reprod</c:v>
                </c:pt>
                <c:pt idx="5">
                  <c:v>Inhomogeneities</c:v>
                </c:pt>
                <c:pt idx="6">
                  <c:v>Collimators</c:v>
                </c:pt>
                <c:pt idx="7">
                  <c:v>Other</c:v>
                </c:pt>
              </c:strCache>
            </c:strRef>
          </c:cat>
          <c:val>
            <c:numRef>
              <c:f>Blad1!$B$46:$I$46</c:f>
              <c:numCache>
                <c:formatCode>General</c:formatCode>
                <c:ptCount val="8"/>
                <c:pt idx="0">
                  <c:v>19</c:v>
                </c:pt>
                <c:pt idx="1">
                  <c:v>5</c:v>
                </c:pt>
                <c:pt idx="2">
                  <c:v>1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75-435A-BCD5-2F51546E0E64}"/>
            </c:ext>
          </c:extLst>
        </c:ser>
        <c:ser>
          <c:idx val="2"/>
          <c:order val="2"/>
          <c:tx>
            <c:strRef>
              <c:f>Blad1!$A$47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Blad1!$B$44:$I$44</c:f>
              <c:strCache>
                <c:ptCount val="8"/>
                <c:pt idx="0">
                  <c:v>Pixels</c:v>
                </c:pt>
                <c:pt idx="1">
                  <c:v>Lines</c:v>
                </c:pt>
                <c:pt idx="2">
                  <c:v>Blocks</c:v>
                </c:pt>
                <c:pt idx="3">
                  <c:v>Ghosts</c:v>
                </c:pt>
                <c:pt idx="4">
                  <c:v>Reprod</c:v>
                </c:pt>
                <c:pt idx="5">
                  <c:v>Inhomogeneities</c:v>
                </c:pt>
                <c:pt idx="6">
                  <c:v>Collimators</c:v>
                </c:pt>
                <c:pt idx="7">
                  <c:v>Other</c:v>
                </c:pt>
              </c:strCache>
            </c:strRef>
          </c:cat>
          <c:val>
            <c:numRef>
              <c:f>Blad1!$B$47:$I$47</c:f>
              <c:numCache>
                <c:formatCode>General</c:formatCode>
                <c:ptCount val="8"/>
                <c:pt idx="0">
                  <c:v>42</c:v>
                </c:pt>
                <c:pt idx="1">
                  <c:v>8</c:v>
                </c:pt>
                <c:pt idx="2">
                  <c:v>5</c:v>
                </c:pt>
                <c:pt idx="3">
                  <c:v>3</c:v>
                </c:pt>
                <c:pt idx="4">
                  <c:v>11</c:v>
                </c:pt>
                <c:pt idx="5">
                  <c:v>5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75-435A-BCD5-2F51546E0E64}"/>
            </c:ext>
          </c:extLst>
        </c:ser>
        <c:ser>
          <c:idx val="3"/>
          <c:order val="3"/>
          <c:tx>
            <c:strRef>
              <c:f>Blad1!$A$48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Blad1!$B$44:$I$44</c:f>
              <c:strCache>
                <c:ptCount val="8"/>
                <c:pt idx="0">
                  <c:v>Pixels</c:v>
                </c:pt>
                <c:pt idx="1">
                  <c:v>Lines</c:v>
                </c:pt>
                <c:pt idx="2">
                  <c:v>Blocks</c:v>
                </c:pt>
                <c:pt idx="3">
                  <c:v>Ghosts</c:v>
                </c:pt>
                <c:pt idx="4">
                  <c:v>Reprod</c:v>
                </c:pt>
                <c:pt idx="5">
                  <c:v>Inhomogeneities</c:v>
                </c:pt>
                <c:pt idx="6">
                  <c:v>Collimators</c:v>
                </c:pt>
                <c:pt idx="7">
                  <c:v>Other</c:v>
                </c:pt>
              </c:strCache>
            </c:strRef>
          </c:cat>
          <c:val>
            <c:numRef>
              <c:f>Blad1!$B$48:$I$48</c:f>
              <c:numCache>
                <c:formatCode>General</c:formatCode>
                <c:ptCount val="8"/>
                <c:pt idx="0">
                  <c:v>25</c:v>
                </c:pt>
                <c:pt idx="1">
                  <c:v>3</c:v>
                </c:pt>
                <c:pt idx="2">
                  <c:v>5</c:v>
                </c:pt>
                <c:pt idx="3">
                  <c:v>3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75-435A-BCD5-2F51546E0E64}"/>
            </c:ext>
          </c:extLst>
        </c:ser>
        <c:ser>
          <c:idx val="4"/>
          <c:order val="4"/>
          <c:tx>
            <c:strRef>
              <c:f>Blad1!$A$49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Blad1!$B$44:$I$44</c:f>
              <c:strCache>
                <c:ptCount val="8"/>
                <c:pt idx="0">
                  <c:v>Pixels</c:v>
                </c:pt>
                <c:pt idx="1">
                  <c:v>Lines</c:v>
                </c:pt>
                <c:pt idx="2">
                  <c:v>Blocks</c:v>
                </c:pt>
                <c:pt idx="3">
                  <c:v>Ghosts</c:v>
                </c:pt>
                <c:pt idx="4">
                  <c:v>Reprod</c:v>
                </c:pt>
                <c:pt idx="5">
                  <c:v>Inhomogeneities</c:v>
                </c:pt>
                <c:pt idx="6">
                  <c:v>Collimators</c:v>
                </c:pt>
                <c:pt idx="7">
                  <c:v>Other</c:v>
                </c:pt>
              </c:strCache>
            </c:strRef>
          </c:cat>
          <c:val>
            <c:numRef>
              <c:f>Blad1!$B$49:$I$49</c:f>
              <c:numCache>
                <c:formatCode>General</c:formatCode>
                <c:ptCount val="8"/>
                <c:pt idx="0">
                  <c:v>40</c:v>
                </c:pt>
                <c:pt idx="1">
                  <c:v>9</c:v>
                </c:pt>
                <c:pt idx="2">
                  <c:v>2</c:v>
                </c:pt>
                <c:pt idx="3">
                  <c:v>28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75-435A-BCD5-2F51546E0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5342296"/>
        <c:axId val="415331472"/>
      </c:barChart>
      <c:catAx>
        <c:axId val="415342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5331472"/>
        <c:crosses val="autoZero"/>
        <c:auto val="1"/>
        <c:lblAlgn val="ctr"/>
        <c:lblOffset val="100"/>
        <c:noMultiLvlLbl val="0"/>
      </c:catAx>
      <c:valAx>
        <c:axId val="41533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15342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jpe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1AB43-5EB2-4190-8A3A-487309B0FD2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9B7E1-1E58-41D8-9C11-D02CCE54312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73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itchFamily="34" charset="0"/>
            </a:endParaRPr>
          </a:p>
        </p:txBody>
      </p:sp>
      <p:sp>
        <p:nvSpPr>
          <p:cNvPr id="481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23A921-A977-4ED4-8C7A-D00350AC985F}" type="slidenum">
              <a:rPr lang="nl-NL" altLang="nl-BE" smtClean="0"/>
              <a:pPr eaLnBrk="1" hangingPunct="1">
                <a:spcBef>
                  <a:spcPct val="0"/>
                </a:spcBef>
              </a:pPr>
              <a:t>12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11919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Higher</a:t>
            </a:r>
            <a:r>
              <a:rPr lang="nl-BE" dirty="0"/>
              <a:t> the </a:t>
            </a:r>
            <a:r>
              <a:rPr lang="nl-BE" dirty="0" err="1"/>
              <a:t>dose</a:t>
            </a:r>
            <a:r>
              <a:rPr lang="nl-BE" dirty="0"/>
              <a:t>, </a:t>
            </a:r>
            <a:r>
              <a:rPr lang="nl-BE" dirty="0" err="1"/>
              <a:t>less</a:t>
            </a:r>
            <a:r>
              <a:rPr lang="nl-BE" baseline="0" dirty="0"/>
              <a:t> </a:t>
            </a:r>
            <a:r>
              <a:rPr lang="nl-BE" baseline="0" dirty="0" err="1"/>
              <a:t>noisy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0363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Higher</a:t>
            </a:r>
            <a:r>
              <a:rPr lang="nl-BE" dirty="0"/>
              <a:t> the </a:t>
            </a:r>
            <a:r>
              <a:rPr lang="nl-BE" dirty="0" err="1"/>
              <a:t>dose</a:t>
            </a:r>
            <a:r>
              <a:rPr lang="nl-BE" dirty="0"/>
              <a:t>, </a:t>
            </a:r>
            <a:r>
              <a:rPr lang="nl-BE" dirty="0" err="1"/>
              <a:t>less</a:t>
            </a:r>
            <a:r>
              <a:rPr lang="nl-BE" baseline="0" dirty="0"/>
              <a:t> </a:t>
            </a:r>
            <a:r>
              <a:rPr lang="nl-BE" baseline="0" dirty="0" err="1"/>
              <a:t>noisy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3978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90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2055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small diameters = </a:t>
            </a:r>
            <a:r>
              <a:rPr lang="nl-BE" dirty="0" err="1"/>
              <a:t>ong</a:t>
            </a:r>
            <a:r>
              <a:rPr lang="nl-BE" dirty="0"/>
              <a:t> </a:t>
            </a:r>
            <a:r>
              <a:rPr lang="nl-BE" dirty="0" err="1"/>
              <a:t>microcalcs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91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5948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For small diameters = </a:t>
            </a:r>
            <a:r>
              <a:rPr lang="nl-BE" dirty="0" err="1"/>
              <a:t>ong</a:t>
            </a:r>
            <a:r>
              <a:rPr lang="nl-BE" dirty="0"/>
              <a:t> </a:t>
            </a:r>
            <a:r>
              <a:rPr lang="nl-BE" dirty="0" err="1"/>
              <a:t>microcalcs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92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6106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itchFamily="34" charset="0"/>
            </a:endParaRPr>
          </a:p>
        </p:txBody>
      </p:sp>
      <p:sp>
        <p:nvSpPr>
          <p:cNvPr id="491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D1458-549C-46FB-8E32-B01C04378B47}" type="slidenum">
              <a:rPr lang="nl-NL" altLang="nl-BE" smtClean="0"/>
              <a:pPr eaLnBrk="1" hangingPunct="1">
                <a:spcBef>
                  <a:spcPct val="0"/>
                </a:spcBef>
              </a:pPr>
              <a:t>13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81083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>
              <a:latin typeface="Arial" pitchFamily="34" charset="0"/>
            </a:endParaRPr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72B7243-A0F9-4A5D-90E7-F1038194785D}" type="slidenum">
              <a:rPr lang="nl-NL" altLang="nl-BE" smtClean="0"/>
              <a:pPr eaLnBrk="1" hangingPunct="1">
                <a:spcBef>
                  <a:spcPct val="0"/>
                </a:spcBef>
              </a:pPr>
              <a:t>15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47802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69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492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70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8074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Higher</a:t>
            </a:r>
            <a:r>
              <a:rPr lang="nl-BE" dirty="0"/>
              <a:t> the </a:t>
            </a:r>
            <a:r>
              <a:rPr lang="nl-BE" dirty="0" err="1"/>
              <a:t>dose</a:t>
            </a:r>
            <a:r>
              <a:rPr lang="nl-BE" dirty="0"/>
              <a:t>, </a:t>
            </a:r>
            <a:r>
              <a:rPr lang="nl-BE" dirty="0" err="1"/>
              <a:t>less</a:t>
            </a:r>
            <a:r>
              <a:rPr lang="nl-BE" baseline="0" dirty="0"/>
              <a:t> </a:t>
            </a:r>
            <a:r>
              <a:rPr lang="nl-BE" baseline="0" dirty="0" err="1"/>
              <a:t>noisy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433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6365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research group from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KULeuven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phantom was developed and launched.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phantom consists of 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polymethyl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methacrylate semi-cylindrical container and resembles a breast of 60 mm. The container is filled with water and PMMA spheres of different sizes.  The space between the spheres was filled with water as this has x-ray properties close to breast fibrous tissue. The inserted lesions are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microcalcifications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two different kind of masses.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microcalcifications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 out of 5 particles of calcium carbonate ordered like on a dice. The non-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spiculated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spiculated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masses were 3D printed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phantom is already tested for 2D FFDM and DBT for 5 different systems.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193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Higher</a:t>
            </a:r>
            <a:r>
              <a:rPr lang="nl-BE" dirty="0"/>
              <a:t> the </a:t>
            </a:r>
            <a:r>
              <a:rPr lang="nl-BE" dirty="0" err="1"/>
              <a:t>dose</a:t>
            </a:r>
            <a:r>
              <a:rPr lang="nl-BE" dirty="0"/>
              <a:t>, </a:t>
            </a:r>
            <a:r>
              <a:rPr lang="nl-BE" dirty="0" err="1"/>
              <a:t>less</a:t>
            </a:r>
            <a:r>
              <a:rPr lang="nl-BE" baseline="0" dirty="0"/>
              <a:t> </a:t>
            </a:r>
            <a:r>
              <a:rPr lang="nl-BE" baseline="0" dirty="0" err="1"/>
              <a:t>noisy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BCED-0271-48F3-B09D-8D68354FBEE8}" type="slidenum">
              <a:rPr lang="nl-BE" smtClean="0"/>
              <a:pPr/>
              <a:t>87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796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237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0656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086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  <p:pic>
        <p:nvPicPr>
          <p:cNvPr id="4098" name="Picture 2" descr="Image result for logo kuleuv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04" y="77120"/>
            <a:ext cx="1763486" cy="6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3"/>
          <a:srcRect l="18190" t="10362" r="70837" b="82839"/>
          <a:stretch/>
        </p:blipFill>
        <p:spPr>
          <a:xfrm>
            <a:off x="10280698" y="779252"/>
            <a:ext cx="1782392" cy="62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43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627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024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06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341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082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201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99490-2CE9-4346-AE9E-BCAA6E2F60FE}" type="datetimeFigureOut">
              <a:rPr lang="nl-BE" smtClean="0"/>
              <a:t>25/05/2021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55B84-0018-4DEC-9EF6-27BEAAF3E7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134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12" Type="http://schemas.openxmlformats.org/officeDocument/2006/relationships/image" Target="../media/image7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6.png"/><Relationship Id="rId11" Type="http://schemas.openxmlformats.org/officeDocument/2006/relationships/image" Target="../media/image71.jpe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8.png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8.png"/><Relationship Id="rId4" Type="http://schemas.openxmlformats.org/officeDocument/2006/relationships/image" Target="../media/image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8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8.pn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8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76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Durand%20MA%5bAuthor%5d&amp;cauthor=true&amp;cauthor_uid=25058084" TargetMode="External"/><Relationship Id="rId13" Type="http://schemas.openxmlformats.org/officeDocument/2006/relationships/hyperlink" Target="https://www.ncbi.nlm.nih.gov/pubmed/?term=Carlson%20KL%5bAuthor%5d&amp;cauthor=true&amp;cauthor_uid=25058084" TargetMode="External"/><Relationship Id="rId18" Type="http://schemas.openxmlformats.org/officeDocument/2006/relationships/hyperlink" Target="https://www.ncbi.nlm.nih.gov/pubmed/?term=Conant%20EF%5bAuthor%5d&amp;cauthor=true&amp;cauthor_uid=25058084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cbi.nlm.nih.gov/pubmed/?term=Rose%20SL%5bAuthor%5d&amp;cauthor=true&amp;cauthor_uid=25058084" TargetMode="External"/><Relationship Id="rId12" Type="http://schemas.openxmlformats.org/officeDocument/2006/relationships/hyperlink" Target="https://www.ncbi.nlm.nih.gov/pubmed/?term=Copit%20DS%5bAuthor%5d&amp;cauthor=true&amp;cauthor_uid=25058084" TargetMode="External"/><Relationship Id="rId17" Type="http://schemas.openxmlformats.org/officeDocument/2006/relationships/hyperlink" Target="https://www.ncbi.nlm.nih.gov/pubmed/?term=Miller%20DP%5bAuthor%5d&amp;cauthor=true&amp;cauthor_uid=25058084" TargetMode="External"/><Relationship Id="rId2" Type="http://schemas.openxmlformats.org/officeDocument/2006/relationships/audio" Target="../media/media17.m4a"/><Relationship Id="rId16" Type="http://schemas.openxmlformats.org/officeDocument/2006/relationships/hyperlink" Target="https://www.ncbi.nlm.nih.gov/pubmed/?term=Greer%20LN%5bAuthor%5d&amp;cauthor=true&amp;cauthor_uid=25058084" TargetMode="External"/><Relationship Id="rId1" Type="http://schemas.microsoft.com/office/2007/relationships/media" Target="../media/media17.m4a"/><Relationship Id="rId6" Type="http://schemas.openxmlformats.org/officeDocument/2006/relationships/hyperlink" Target="https://www.ncbi.nlm.nih.gov/pubmed/?term=Rafferty%20EA%5bAuthor%5d&amp;cauthor=true&amp;cauthor_uid=25058084" TargetMode="External"/><Relationship Id="rId11" Type="http://schemas.openxmlformats.org/officeDocument/2006/relationships/hyperlink" Target="https://www.ncbi.nlm.nih.gov/pubmed/?term=Hayes%20MK%5bAuthor%5d&amp;cauthor=true&amp;cauthor_uid=25058084" TargetMode="External"/><Relationship Id="rId5" Type="http://schemas.openxmlformats.org/officeDocument/2006/relationships/hyperlink" Target="https://www.ncbi.nlm.nih.gov/pubmed/?term=Friedewald%20SM%5bAuthor%5d&amp;cauthor=true&amp;cauthor_uid=25058084" TargetMode="External"/><Relationship Id="rId15" Type="http://schemas.openxmlformats.org/officeDocument/2006/relationships/hyperlink" Target="https://www.ncbi.nlm.nih.gov/pubmed/?term=Barke%20LD%5bAuthor%5d&amp;cauthor=true&amp;cauthor_uid=25058084" TargetMode="External"/><Relationship Id="rId10" Type="http://schemas.openxmlformats.org/officeDocument/2006/relationships/hyperlink" Target="https://www.ncbi.nlm.nih.gov/pubmed/?term=Greenberg%20JS%5bAuthor%5d&amp;cauthor=true&amp;cauthor_uid=25058084" TargetMode="External"/><Relationship Id="rId19" Type="http://schemas.openxmlformats.org/officeDocument/2006/relationships/image" Target="../media/image18.png"/><Relationship Id="rId4" Type="http://schemas.openxmlformats.org/officeDocument/2006/relationships/hyperlink" Target="https://www.ncbi.nlm.nih.gov/pubmed/25058084" TargetMode="External"/><Relationship Id="rId9" Type="http://schemas.openxmlformats.org/officeDocument/2006/relationships/hyperlink" Target="https://www.ncbi.nlm.nih.gov/pubmed/?term=Plecha%20DM%5bAuthor%5d&amp;cauthor=true&amp;cauthor_uid=25058084" TargetMode="External"/><Relationship Id="rId14" Type="http://schemas.openxmlformats.org/officeDocument/2006/relationships/hyperlink" Target="https://www.ncbi.nlm.nih.gov/pubmed/?term=Cink%20TM%5bAuthor%5d&amp;cauthor=true&amp;cauthor_uid=25058084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Tingberg%20A%5bAuthor%5d&amp;cauthor=true&amp;cauthor_uid=25929946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cbi.nlm.nih.gov/pubmed/?term=Rosso%20A%5bAuthor%5d&amp;cauthor=true&amp;cauthor_uid=25929946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www.ncbi.nlm.nih.gov/pubmed/?term=Andersson%20I%5bAuthor%5d&amp;cauthor=true&amp;cauthor_uid=25929946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ncbi.nlm.nih.gov/pubmed/?term=L%C3%A5ng%20K%5bAuthor%5d&amp;cauthor=true&amp;cauthor_uid=25929946" TargetMode="External"/><Relationship Id="rId10" Type="http://schemas.openxmlformats.org/officeDocument/2006/relationships/hyperlink" Target="https://www.ncbi.nlm.nih.gov/pubmed/?term=Zackrisson%20S%5bAuthor%5d&amp;cauthor=true&amp;cauthor_uid=25929946" TargetMode="External"/><Relationship Id="rId4" Type="http://schemas.openxmlformats.org/officeDocument/2006/relationships/hyperlink" Target="https://www.ncbi.nlm.nih.gov/pubmed/25929946" TargetMode="External"/><Relationship Id="rId9" Type="http://schemas.openxmlformats.org/officeDocument/2006/relationships/hyperlink" Target="https://www.ncbi.nlm.nih.gov/pubmed/?term=Timberg%20P%5bAuthor%5d&amp;cauthor=true&amp;cauthor_uid=25929946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18.png"/><Relationship Id="rId3" Type="http://schemas.openxmlformats.org/officeDocument/2006/relationships/audio" Target="../media/media21.m4a"/><Relationship Id="rId7" Type="http://schemas.openxmlformats.org/officeDocument/2006/relationships/image" Target="../media/image79.jpeg"/><Relationship Id="rId12" Type="http://schemas.openxmlformats.org/officeDocument/2006/relationships/image" Target="../media/image85.png"/><Relationship Id="rId2" Type="http://schemas.microsoft.com/office/2007/relationships/media" Target="../media/media21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0.wmf"/><Relationship Id="rId11" Type="http://schemas.openxmlformats.org/officeDocument/2006/relationships/image" Target="../media/image84.png"/><Relationship Id="rId5" Type="http://schemas.openxmlformats.org/officeDocument/2006/relationships/oleObject" Target="NULL"/><Relationship Id="rId10" Type="http://schemas.openxmlformats.org/officeDocument/2006/relationships/image" Target="../media/image8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audio" Target="../media/media24.m4a"/><Relationship Id="rId7" Type="http://schemas.openxmlformats.org/officeDocument/2006/relationships/image" Target="../media/image79.jpeg"/><Relationship Id="rId12" Type="http://schemas.openxmlformats.org/officeDocument/2006/relationships/image" Target="../media/image18.png"/><Relationship Id="rId2" Type="http://schemas.microsoft.com/office/2007/relationships/media" Target="../media/media2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80.wmf"/><Relationship Id="rId11" Type="http://schemas.openxmlformats.org/officeDocument/2006/relationships/image" Target="../media/image84.png"/><Relationship Id="rId5" Type="http://schemas.openxmlformats.org/officeDocument/2006/relationships/oleObject" Target="NULL"/><Relationship Id="rId10" Type="http://schemas.openxmlformats.org/officeDocument/2006/relationships/image" Target="../media/image8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2.png"/><Relationship Id="rId1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microsoft.com/office/2007/relationships/hdphoto" Target="../media/hdphoto1.wdp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0.png"/><Relationship Id="rId14" Type="http://schemas.openxmlformats.org/officeDocument/2006/relationships/image" Target="../media/image1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19.png"/><Relationship Id="rId1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8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33.emf"/><Relationship Id="rId5" Type="http://schemas.openxmlformats.org/officeDocument/2006/relationships/image" Target="../media/image590.png"/><Relationship Id="rId4" Type="http://schemas.openxmlformats.org/officeDocument/2006/relationships/notesSlide" Target="../notesSlides/notesSlide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notesSlide" Target="../notesSlides/notesSlide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34.png"/><Relationship Id="rId5" Type="http://schemas.openxmlformats.org/officeDocument/2006/relationships/image" Target="../media/image136.png"/><Relationship Id="rId4" Type="http://schemas.openxmlformats.org/officeDocument/2006/relationships/notesSlide" Target="../notesSlides/notesSlide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8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8.png"/><Relationship Id="rId4" Type="http://schemas.openxmlformats.org/officeDocument/2006/relationships/image" Target="../media/image14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8.png"/><Relationship Id="rId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6905" y="1058194"/>
            <a:ext cx="9978189" cy="2387600"/>
          </a:xfrm>
        </p:spPr>
        <p:txBody>
          <a:bodyPr>
            <a:normAutofit fontScale="90000"/>
          </a:bodyPr>
          <a:lstStyle/>
          <a:p>
            <a:r>
              <a:rPr lang="nl-BE" dirty="0"/>
              <a:t>Kwaliteitscontrole in de </a:t>
            </a:r>
            <a:br>
              <a:rPr lang="nl-BE" dirty="0"/>
            </a:br>
            <a:r>
              <a:rPr lang="nl-BE" dirty="0"/>
              <a:t>x-stralenbeeldvorming van de borst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765324"/>
            <a:ext cx="9144000" cy="1655762"/>
          </a:xfrm>
        </p:spPr>
        <p:txBody>
          <a:bodyPr/>
          <a:lstStyle/>
          <a:p>
            <a:r>
              <a:rPr lang="nl-BE" dirty="0"/>
              <a:t>Hilde Bosmans &amp; het </a:t>
            </a:r>
            <a:r>
              <a:rPr lang="nl-BE" dirty="0" err="1"/>
              <a:t>mammo</a:t>
            </a:r>
            <a:r>
              <a:rPr lang="nl-BE" dirty="0"/>
              <a:t> (QC) team</a:t>
            </a:r>
          </a:p>
          <a:p>
            <a:endParaRPr lang="nl-BE" dirty="0"/>
          </a:p>
        </p:txBody>
      </p:sp>
      <p:pic>
        <p:nvPicPr>
          <p:cNvPr id="9218" name="Picture 2" descr="Image result for logo kuleuv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90" y="5454567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512" y="5446613"/>
            <a:ext cx="3926909" cy="136050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748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dosis in de mammografie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4" descr="fotoVoorH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955" y="1690688"/>
            <a:ext cx="2687637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0543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Let’s</a:t>
            </a:r>
            <a:r>
              <a:rPr lang="nl-BE" dirty="0"/>
              <a:t> get </a:t>
            </a:r>
            <a:r>
              <a:rPr lang="nl-BE" dirty="0" err="1"/>
              <a:t>the</a:t>
            </a:r>
            <a:r>
              <a:rPr lang="nl-BE" dirty="0"/>
              <a:t> pink </a:t>
            </a:r>
            <a:r>
              <a:rPr lang="nl-BE" dirty="0" err="1"/>
              <a:t>mountain</a:t>
            </a:r>
            <a:r>
              <a:rPr lang="nl-BE" dirty="0"/>
              <a:t> down, </a:t>
            </a:r>
            <a:r>
              <a:rPr lang="nl-BE" dirty="0" err="1"/>
              <a:t>before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black </a:t>
            </a:r>
            <a:r>
              <a:rPr lang="nl-BE" dirty="0" err="1"/>
              <a:t>one</a:t>
            </a:r>
            <a:r>
              <a:rPr lang="nl-BE" dirty="0"/>
              <a:t> is </a:t>
            </a:r>
            <a:r>
              <a:rPr lang="nl-BE" dirty="0" err="1"/>
              <a:t>taking</a:t>
            </a:r>
            <a:r>
              <a:rPr lang="nl-BE" dirty="0"/>
              <a:t> over 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45275" t="23400" r="21256" b="7300"/>
          <a:stretch/>
        </p:blipFill>
        <p:spPr>
          <a:xfrm>
            <a:off x="7049687" y="1825625"/>
            <a:ext cx="4206576" cy="490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41731" t="19201" r="20469" b="9401"/>
          <a:stretch/>
        </p:blipFill>
        <p:spPr>
          <a:xfrm>
            <a:off x="1540580" y="1828373"/>
            <a:ext cx="4632868" cy="492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71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2381250" y="1571625"/>
            <a:ext cx="7715250" cy="642938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/>
              <a:t>MGD = </a:t>
            </a:r>
            <a:r>
              <a:rPr lang="nl-BE" altLang="nl-BE">
                <a:solidFill>
                  <a:srgbClr val="FF0000"/>
                </a:solidFill>
              </a:rPr>
              <a:t>K</a:t>
            </a:r>
            <a:r>
              <a:rPr lang="nl-BE" altLang="nl-BE"/>
              <a:t> * ……</a:t>
            </a:r>
            <a:endParaRPr lang="nl-NL" altLang="nl-BE"/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>
          <a:xfrm>
            <a:off x="2423593" y="2444899"/>
            <a:ext cx="8984636" cy="3408362"/>
          </a:xfrm>
        </p:spPr>
        <p:txBody>
          <a:bodyPr/>
          <a:lstStyle/>
          <a:p>
            <a:pPr>
              <a:buFontTx/>
              <a:buNone/>
            </a:pPr>
            <a:r>
              <a:rPr lang="nl-BE" altLang="nl-BE" sz="2400" dirty="0">
                <a:solidFill>
                  <a:srgbClr val="FF0000"/>
                </a:solidFill>
              </a:rPr>
              <a:t>K</a:t>
            </a:r>
            <a:r>
              <a:rPr lang="nl-BE" altLang="nl-BE" dirty="0"/>
              <a:t>,</a:t>
            </a:r>
            <a:r>
              <a:rPr lang="nl-BE" altLang="nl-BE" sz="2400" dirty="0"/>
              <a:t> ‘incident air </a:t>
            </a:r>
            <a:r>
              <a:rPr lang="nl-BE" altLang="nl-BE" sz="2400" dirty="0" err="1"/>
              <a:t>kerma</a:t>
            </a:r>
            <a:r>
              <a:rPr lang="nl-BE" altLang="nl-BE" sz="2400" dirty="0"/>
              <a:t>’, de hoeveelheid straling gemeten onder de compressieplaat, waar de straling in de borst gaat,</a:t>
            </a:r>
          </a:p>
          <a:p>
            <a:pPr>
              <a:buFontTx/>
              <a:buNone/>
            </a:pPr>
            <a:r>
              <a:rPr lang="nl-BE" altLang="nl-BE" sz="2400" dirty="0"/>
              <a:t>Wordt bepaald door anode/filter, de </a:t>
            </a:r>
            <a:r>
              <a:rPr lang="nl-BE" altLang="nl-BE" sz="2400" dirty="0" err="1"/>
              <a:t>mAs</a:t>
            </a:r>
            <a:r>
              <a:rPr lang="nl-BE" altLang="nl-BE" sz="2400" dirty="0"/>
              <a:t>, de kV, de dikte van de borst</a:t>
            </a:r>
          </a:p>
        </p:txBody>
      </p:sp>
      <p:pic>
        <p:nvPicPr>
          <p:cNvPr id="13316" name="Bild 16" descr="D:\TechnPhysQS\Projekte\Mammo3D\EPQC_Supplement_Figures&amp;Videos_June2011\Suppl_BreastThickness&amp;Comp_45mmPMMA_8mmSpacer\btc_4_3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083" y="3897507"/>
            <a:ext cx="2690110" cy="285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kstvak 1"/>
          <p:cNvSpPr txBox="1">
            <a:spLocks noChangeArrowheads="1"/>
          </p:cNvSpPr>
          <p:nvPr/>
        </p:nvSpPr>
        <p:spPr bwMode="auto">
          <a:xfrm>
            <a:off x="7608169" y="6210300"/>
            <a:ext cx="2339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 err="1">
                <a:solidFill>
                  <a:schemeClr val="tx1"/>
                </a:solidFill>
                <a:latin typeface="Arial" pitchFamily="34" charset="0"/>
              </a:rPr>
              <a:t>Add</a:t>
            </a:r>
            <a:r>
              <a:rPr lang="nl-BE" altLang="nl-BE" sz="1800" dirty="0">
                <a:solidFill>
                  <a:schemeClr val="tx1"/>
                </a:solidFill>
                <a:latin typeface="Arial" pitchFamily="34" charset="0"/>
              </a:rPr>
              <a:t>. </a:t>
            </a:r>
            <a:r>
              <a:rPr lang="nl-BE" altLang="nl-BE" sz="1800" dirty="0" err="1">
                <a:solidFill>
                  <a:schemeClr val="tx1"/>
                </a:solidFill>
                <a:latin typeface="Arial" pitchFamily="34" charset="0"/>
              </a:rPr>
              <a:t>to</a:t>
            </a:r>
            <a:r>
              <a:rPr lang="nl-BE" altLang="nl-BE" sz="1800" dirty="0">
                <a:solidFill>
                  <a:schemeClr val="tx1"/>
                </a:solidFill>
                <a:latin typeface="Arial" pitchFamily="34" charset="0"/>
              </a:rPr>
              <a:t>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 dirty="0">
                <a:solidFill>
                  <a:schemeClr val="tx1"/>
                </a:solidFill>
                <a:latin typeface="Arial" pitchFamily="34" charset="0"/>
              </a:rPr>
              <a:t>European </a:t>
            </a:r>
            <a:r>
              <a:rPr lang="nl-BE" altLang="nl-BE" sz="1800" dirty="0" err="1">
                <a:solidFill>
                  <a:schemeClr val="tx1"/>
                </a:solidFill>
                <a:latin typeface="Arial" pitchFamily="34" charset="0"/>
              </a:rPr>
              <a:t>Guidelines</a:t>
            </a:r>
            <a:endParaRPr lang="nl-BE" altLang="nl-BE" sz="18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2243138" y="0"/>
            <a:ext cx="7920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</a:defRPr>
            </a:lvl9pPr>
          </a:lstStyle>
          <a:p>
            <a:endParaRPr lang="nl-BE" kern="0" dirty="0">
              <a:solidFill>
                <a:schemeClr val="tx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/>
          <a:srcRect l="46626" t="18269" r="29722" b="16107"/>
          <a:stretch/>
        </p:blipFill>
        <p:spPr bwMode="auto">
          <a:xfrm>
            <a:off x="2711350" y="3897507"/>
            <a:ext cx="1830785" cy="2856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94712" y="6380987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Court. N </a:t>
            </a:r>
            <a:r>
              <a:rPr lang="nl-BE" dirty="0" err="1"/>
              <a:t>Geeraert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5542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4685211" y="5921829"/>
            <a:ext cx="3030583" cy="93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2413000" y="1571625"/>
            <a:ext cx="7715250" cy="642938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/>
              <a:t>MGD = K * </a:t>
            </a:r>
            <a:r>
              <a:rPr lang="nl-BE" altLang="nl-BE">
                <a:solidFill>
                  <a:srgbClr val="FF0000"/>
                </a:solidFill>
              </a:rPr>
              <a:t>g</a:t>
            </a:r>
            <a:r>
              <a:rPr lang="nl-BE" altLang="nl-BE"/>
              <a:t> ……</a:t>
            </a:r>
            <a:endParaRPr lang="nl-NL" altLang="nl-BE"/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>
          <a:xfrm>
            <a:off x="2424113" y="2716214"/>
            <a:ext cx="8286750" cy="1362075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None/>
            </a:pPr>
            <a:r>
              <a:rPr lang="nl-BE" altLang="nl-BE" sz="3800" dirty="0">
                <a:solidFill>
                  <a:srgbClr val="FF0000"/>
                </a:solidFill>
              </a:rPr>
              <a:t>g  </a:t>
            </a:r>
            <a:r>
              <a:rPr lang="nl-BE" altLang="nl-BE" sz="4400" dirty="0"/>
              <a:t>= conversie naar een 50% vet, 50% glandulaire borst </a:t>
            </a:r>
            <a:br>
              <a:rPr lang="nl-BE" altLang="nl-BE" sz="4400" dirty="0"/>
            </a:br>
            <a:r>
              <a:rPr lang="nl-BE" altLang="nl-BE" sz="4400" dirty="0"/>
              <a:t>met 2 x 0.5cm huid</a:t>
            </a:r>
            <a:br>
              <a:rPr lang="nl-BE" altLang="nl-BE" sz="3800" dirty="0"/>
            </a:br>
            <a:r>
              <a:rPr lang="nl-BE" altLang="nl-BE" dirty="0"/>
              <a:t> </a:t>
            </a:r>
          </a:p>
          <a:p>
            <a:pPr>
              <a:buFontTx/>
              <a:buNone/>
            </a:pPr>
            <a:endParaRPr lang="nl-NL" altLang="nl-BE" dirty="0"/>
          </a:p>
          <a:p>
            <a:pPr>
              <a:buFontTx/>
              <a:buNone/>
            </a:pPr>
            <a:r>
              <a:rPr lang="nl-BE" altLang="nl-BE" dirty="0"/>
              <a:t> 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5065441" y="4941889"/>
            <a:ext cx="2232025" cy="1366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5352777" y="5157789"/>
            <a:ext cx="1657350" cy="935037"/>
          </a:xfrm>
          <a:prstGeom prst="round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71" name="Rechte verbindingslijn met pijl 70"/>
          <p:cNvCxnSpPr/>
          <p:nvPr/>
        </p:nvCxnSpPr>
        <p:spPr>
          <a:xfrm rot="5400000">
            <a:off x="5816190" y="4473577"/>
            <a:ext cx="7191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/>
          <a:srcRect l="46626" t="18269" r="29722" b="16107"/>
          <a:stretch/>
        </p:blipFill>
        <p:spPr bwMode="auto">
          <a:xfrm>
            <a:off x="0" y="3739661"/>
            <a:ext cx="2000091" cy="312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48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hoek 50"/>
          <p:cNvSpPr/>
          <p:nvPr/>
        </p:nvSpPr>
        <p:spPr>
          <a:xfrm>
            <a:off x="4685211" y="5921829"/>
            <a:ext cx="3030583" cy="93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2381250" y="1571625"/>
            <a:ext cx="7715250" cy="642938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/>
              <a:t>MGD = K * g * </a:t>
            </a:r>
            <a:r>
              <a:rPr lang="nl-BE" altLang="nl-BE">
                <a:solidFill>
                  <a:srgbClr val="FF0000"/>
                </a:solidFill>
              </a:rPr>
              <a:t>c</a:t>
            </a:r>
            <a:r>
              <a:rPr lang="nl-BE" altLang="nl-BE"/>
              <a:t>……</a:t>
            </a:r>
            <a:endParaRPr lang="nl-NL" altLang="nl-BE"/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>
          <a:xfrm>
            <a:off x="2381250" y="2636839"/>
            <a:ext cx="8286750" cy="1362075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None/>
            </a:pPr>
            <a:r>
              <a:rPr lang="nl-BE" altLang="nl-BE" dirty="0">
                <a:solidFill>
                  <a:srgbClr val="FF0000"/>
                </a:solidFill>
              </a:rPr>
              <a:t>c</a:t>
            </a:r>
            <a:r>
              <a:rPr lang="nl-BE" altLang="nl-BE" dirty="0"/>
              <a:t> = </a:t>
            </a:r>
            <a:r>
              <a:rPr lang="nl-BE" altLang="nl-BE" sz="3400" dirty="0"/>
              <a:t>aanpassing aan de </a:t>
            </a:r>
            <a:r>
              <a:rPr lang="nl-BE" altLang="nl-BE" sz="3400" dirty="0" err="1"/>
              <a:t>glandulariteit</a:t>
            </a:r>
            <a:r>
              <a:rPr lang="nl-BE" altLang="nl-BE" sz="3400" dirty="0"/>
              <a:t> van de borst van de   </a:t>
            </a:r>
          </a:p>
          <a:p>
            <a:pPr>
              <a:buFontTx/>
              <a:buNone/>
            </a:pPr>
            <a:r>
              <a:rPr lang="nl-BE" altLang="nl-BE" sz="3400" dirty="0"/>
              <a:t>      patiënt</a:t>
            </a:r>
          </a:p>
          <a:p>
            <a:pPr>
              <a:buFontTx/>
              <a:buNone/>
            </a:pPr>
            <a:endParaRPr lang="nl-NL" altLang="nl-BE" dirty="0"/>
          </a:p>
          <a:p>
            <a:pPr>
              <a:buFontTx/>
              <a:buNone/>
            </a:pPr>
            <a:r>
              <a:rPr lang="nl-BE" altLang="nl-BE" dirty="0"/>
              <a:t> </a:t>
            </a:r>
          </a:p>
        </p:txBody>
      </p:sp>
      <p:sp>
        <p:nvSpPr>
          <p:cNvPr id="5" name="Afgeronde rechthoek 4"/>
          <p:cNvSpPr/>
          <p:nvPr/>
        </p:nvSpPr>
        <p:spPr>
          <a:xfrm>
            <a:off x="3792539" y="4941889"/>
            <a:ext cx="2232025" cy="1366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Afgeronde rechthoek 5"/>
          <p:cNvSpPr/>
          <p:nvPr/>
        </p:nvSpPr>
        <p:spPr>
          <a:xfrm>
            <a:off x="4079876" y="5157789"/>
            <a:ext cx="1655763" cy="93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Afgeronde rechthoek 6"/>
          <p:cNvSpPr/>
          <p:nvPr/>
        </p:nvSpPr>
        <p:spPr>
          <a:xfrm>
            <a:off x="6527801" y="4941889"/>
            <a:ext cx="2232025" cy="1366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8" name="Afgeronde rechthoek 7"/>
          <p:cNvSpPr/>
          <p:nvPr/>
        </p:nvSpPr>
        <p:spPr>
          <a:xfrm>
            <a:off x="6816726" y="5157789"/>
            <a:ext cx="1655763" cy="9350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4367213" y="5373689"/>
            <a:ext cx="144462" cy="142875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440239" y="5661026"/>
            <a:ext cx="142875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4800601" y="5445126"/>
            <a:ext cx="142875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5303838" y="5805488"/>
            <a:ext cx="144462" cy="144462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4656138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5375276" y="5445126"/>
            <a:ext cx="144463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Ovaal 14"/>
          <p:cNvSpPr/>
          <p:nvPr/>
        </p:nvSpPr>
        <p:spPr>
          <a:xfrm>
            <a:off x="4943476" y="5805488"/>
            <a:ext cx="144463" cy="144462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5087938" y="5300663"/>
            <a:ext cx="144462" cy="144462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4224339" y="5876926"/>
            <a:ext cx="142875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4727576" y="5732463"/>
            <a:ext cx="144463" cy="144462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68881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71040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1" name="Ovaal 20"/>
          <p:cNvSpPr/>
          <p:nvPr/>
        </p:nvSpPr>
        <p:spPr>
          <a:xfrm>
            <a:off x="73199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2" name="Ovaal 21"/>
          <p:cNvSpPr/>
          <p:nvPr/>
        </p:nvSpPr>
        <p:spPr>
          <a:xfrm>
            <a:off x="75358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3" name="Ovaal 22"/>
          <p:cNvSpPr/>
          <p:nvPr/>
        </p:nvSpPr>
        <p:spPr>
          <a:xfrm>
            <a:off x="77517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4" name="Ovaal 23"/>
          <p:cNvSpPr/>
          <p:nvPr/>
        </p:nvSpPr>
        <p:spPr>
          <a:xfrm>
            <a:off x="79676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5" name="Ovaal 24"/>
          <p:cNvSpPr/>
          <p:nvPr/>
        </p:nvSpPr>
        <p:spPr>
          <a:xfrm>
            <a:off x="8183563" y="52292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7" name="Ovaal 26"/>
          <p:cNvSpPr/>
          <p:nvPr/>
        </p:nvSpPr>
        <p:spPr>
          <a:xfrm>
            <a:off x="68881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8" name="Ovaal 27"/>
          <p:cNvSpPr/>
          <p:nvPr/>
        </p:nvSpPr>
        <p:spPr>
          <a:xfrm>
            <a:off x="71040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9" name="Ovaal 28"/>
          <p:cNvSpPr/>
          <p:nvPr/>
        </p:nvSpPr>
        <p:spPr>
          <a:xfrm>
            <a:off x="73199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0" name="Ovaal 29"/>
          <p:cNvSpPr/>
          <p:nvPr/>
        </p:nvSpPr>
        <p:spPr>
          <a:xfrm>
            <a:off x="75358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1" name="Ovaal 30"/>
          <p:cNvSpPr/>
          <p:nvPr/>
        </p:nvSpPr>
        <p:spPr>
          <a:xfrm>
            <a:off x="77517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2" name="Ovaal 31"/>
          <p:cNvSpPr/>
          <p:nvPr/>
        </p:nvSpPr>
        <p:spPr>
          <a:xfrm>
            <a:off x="79676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3" name="Ovaal 32"/>
          <p:cNvSpPr/>
          <p:nvPr/>
        </p:nvSpPr>
        <p:spPr>
          <a:xfrm>
            <a:off x="8183563" y="54451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4" name="Ovaal 33"/>
          <p:cNvSpPr/>
          <p:nvPr/>
        </p:nvSpPr>
        <p:spPr>
          <a:xfrm>
            <a:off x="68881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5" name="Ovaal 34"/>
          <p:cNvSpPr/>
          <p:nvPr/>
        </p:nvSpPr>
        <p:spPr>
          <a:xfrm>
            <a:off x="71040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6" name="Ovaal 35"/>
          <p:cNvSpPr/>
          <p:nvPr/>
        </p:nvSpPr>
        <p:spPr>
          <a:xfrm>
            <a:off x="73199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7" name="Ovaal 36"/>
          <p:cNvSpPr/>
          <p:nvPr/>
        </p:nvSpPr>
        <p:spPr>
          <a:xfrm>
            <a:off x="75358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8" name="Ovaal 37"/>
          <p:cNvSpPr/>
          <p:nvPr/>
        </p:nvSpPr>
        <p:spPr>
          <a:xfrm>
            <a:off x="77517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39" name="Ovaal 38"/>
          <p:cNvSpPr/>
          <p:nvPr/>
        </p:nvSpPr>
        <p:spPr>
          <a:xfrm>
            <a:off x="79676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0" name="Ovaal 39"/>
          <p:cNvSpPr/>
          <p:nvPr/>
        </p:nvSpPr>
        <p:spPr>
          <a:xfrm>
            <a:off x="8183563" y="56610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1" name="Ovaal 40"/>
          <p:cNvSpPr/>
          <p:nvPr/>
        </p:nvSpPr>
        <p:spPr>
          <a:xfrm>
            <a:off x="68881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2" name="Ovaal 41"/>
          <p:cNvSpPr/>
          <p:nvPr/>
        </p:nvSpPr>
        <p:spPr>
          <a:xfrm>
            <a:off x="71040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3" name="Ovaal 42"/>
          <p:cNvSpPr/>
          <p:nvPr/>
        </p:nvSpPr>
        <p:spPr>
          <a:xfrm>
            <a:off x="73199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4" name="Ovaal 43"/>
          <p:cNvSpPr/>
          <p:nvPr/>
        </p:nvSpPr>
        <p:spPr>
          <a:xfrm>
            <a:off x="75358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5" name="Ovaal 44"/>
          <p:cNvSpPr/>
          <p:nvPr/>
        </p:nvSpPr>
        <p:spPr>
          <a:xfrm>
            <a:off x="77517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6" name="Ovaal 45"/>
          <p:cNvSpPr/>
          <p:nvPr/>
        </p:nvSpPr>
        <p:spPr>
          <a:xfrm>
            <a:off x="79676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7" name="Ovaal 46"/>
          <p:cNvSpPr/>
          <p:nvPr/>
        </p:nvSpPr>
        <p:spPr>
          <a:xfrm>
            <a:off x="8183563" y="5876926"/>
            <a:ext cx="144462" cy="144463"/>
          </a:xfrm>
          <a:prstGeom prst="ellipse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406" name="Tekstvak 47"/>
          <p:cNvSpPr txBox="1">
            <a:spLocks noChangeArrowheads="1"/>
          </p:cNvSpPr>
          <p:nvPr/>
        </p:nvSpPr>
        <p:spPr bwMode="auto">
          <a:xfrm>
            <a:off x="4583113" y="6488114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>
                <a:solidFill>
                  <a:schemeClr val="tx1"/>
                </a:solidFill>
                <a:latin typeface="Arial" pitchFamily="34" charset="0"/>
              </a:rPr>
              <a:t>Fatty</a:t>
            </a:r>
            <a:endParaRPr lang="nl-NL" altLang="nl-BE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407" name="Tekstvak 48"/>
          <p:cNvSpPr txBox="1">
            <a:spLocks noChangeArrowheads="1"/>
          </p:cNvSpPr>
          <p:nvPr/>
        </p:nvSpPr>
        <p:spPr bwMode="auto">
          <a:xfrm>
            <a:off x="7391400" y="6488114"/>
            <a:ext cx="852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>
                <a:solidFill>
                  <a:schemeClr val="tx1"/>
                </a:solidFill>
                <a:latin typeface="Arial" pitchFamily="34" charset="0"/>
              </a:rPr>
              <a:t>Dense</a:t>
            </a:r>
            <a:endParaRPr lang="nl-NL" altLang="nl-BE" sz="180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71" name="Rechte verbindingslijn met pijl 70"/>
          <p:cNvCxnSpPr/>
          <p:nvPr/>
        </p:nvCxnSpPr>
        <p:spPr>
          <a:xfrm rot="5400000">
            <a:off x="4511676" y="4437063"/>
            <a:ext cx="719137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met pijl 71"/>
          <p:cNvCxnSpPr/>
          <p:nvPr/>
        </p:nvCxnSpPr>
        <p:spPr>
          <a:xfrm rot="5400000">
            <a:off x="7320757" y="4436269"/>
            <a:ext cx="720725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</a:t>
            </a:r>
          </a:p>
        </p:txBody>
      </p:sp>
    </p:spTree>
    <p:extLst>
      <p:ext uri="{BB962C8B-B14F-4D97-AF65-F5344CB8AC3E}">
        <p14:creationId xmlns:p14="http://schemas.microsoft.com/office/powerpoint/2010/main" val="172041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4588042" y="6051550"/>
            <a:ext cx="2887579" cy="1135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>
          <a:xfrm>
            <a:off x="2381251" y="2643188"/>
            <a:ext cx="7686675" cy="3408362"/>
          </a:xfrm>
        </p:spPr>
        <p:txBody>
          <a:bodyPr/>
          <a:lstStyle/>
          <a:p>
            <a:endParaRPr lang="nl-BE" altLang="nl-BE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0" y="2601913"/>
            <a:ext cx="451802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kstvak 4"/>
          <p:cNvSpPr txBox="1">
            <a:spLocks noChangeArrowheads="1"/>
          </p:cNvSpPr>
          <p:nvPr/>
        </p:nvSpPr>
        <p:spPr bwMode="auto">
          <a:xfrm>
            <a:off x="1751014" y="570865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800">
                <a:solidFill>
                  <a:schemeClr val="tx1"/>
                </a:solidFill>
                <a:latin typeface="Arial" pitchFamily="34" charset="0"/>
              </a:rPr>
              <a:t>D Dance, 2000</a:t>
            </a:r>
            <a:endParaRPr lang="nl-NL" altLang="nl-BE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414" name="Rechthoek 5"/>
          <p:cNvSpPr>
            <a:spLocks noChangeArrowheads="1"/>
          </p:cNvSpPr>
          <p:nvPr/>
        </p:nvSpPr>
        <p:spPr bwMode="auto">
          <a:xfrm>
            <a:off x="2139951" y="6092825"/>
            <a:ext cx="7883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sz="1600" b="1" dirty="0">
                <a:solidFill>
                  <a:schemeClr val="tx1"/>
                </a:solidFill>
                <a:latin typeface="Arial" pitchFamily="34" charset="0"/>
              </a:rPr>
              <a:t>Estimates of average breast composition for different compressed breast thickness in Guildford (open circles) and the Northern Region (full circles), for women in the age range 50 to 64y. </a:t>
            </a:r>
            <a:endParaRPr lang="nl-NL" altLang="nl-BE" sz="16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l="25116" t="36780" r="46638" b="20431"/>
          <a:stretch/>
        </p:blipFill>
        <p:spPr bwMode="auto">
          <a:xfrm>
            <a:off x="6584951" y="2578100"/>
            <a:ext cx="3675062" cy="3130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381250" y="1571625"/>
            <a:ext cx="7715250" cy="642938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/>
              <a:t>MGD = K * g * </a:t>
            </a:r>
            <a:r>
              <a:rPr lang="nl-BE" altLang="nl-BE">
                <a:solidFill>
                  <a:srgbClr val="FF0000"/>
                </a:solidFill>
              </a:rPr>
              <a:t>c</a:t>
            </a:r>
            <a:r>
              <a:rPr lang="nl-BE" altLang="nl-BE"/>
              <a:t>……</a:t>
            </a:r>
            <a:endParaRPr lang="nl-NL" altLang="nl-BE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</a:t>
            </a:r>
          </a:p>
        </p:txBody>
      </p:sp>
    </p:spTree>
    <p:extLst>
      <p:ext uri="{BB962C8B-B14F-4D97-AF65-F5344CB8AC3E}">
        <p14:creationId xmlns:p14="http://schemas.microsoft.com/office/powerpoint/2010/main" val="20857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2"/>
    </mc:Choice>
    <mc:Fallback xmlns="">
      <p:transition spd="slow" advTm="6101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>
          <a:xfrm>
            <a:off x="2381250" y="1571625"/>
            <a:ext cx="7715250" cy="642938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MGD = K * g * c * </a:t>
            </a:r>
            <a:r>
              <a:rPr lang="nl-BE" altLang="nl-BE" dirty="0">
                <a:solidFill>
                  <a:srgbClr val="FF0000"/>
                </a:solidFill>
              </a:rPr>
              <a:t>s</a:t>
            </a:r>
            <a:endParaRPr lang="nl-NL" altLang="nl-BE" dirty="0"/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>
          <a:xfrm>
            <a:off x="2381250" y="2643189"/>
            <a:ext cx="8286750" cy="13620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nl-BE" altLang="nl-BE" dirty="0"/>
              <a:t> </a:t>
            </a:r>
            <a:r>
              <a:rPr lang="nl-BE" altLang="nl-BE" dirty="0">
                <a:solidFill>
                  <a:srgbClr val="FF0000"/>
                </a:solidFill>
              </a:rPr>
              <a:t>s</a:t>
            </a:r>
            <a:r>
              <a:rPr lang="nl-BE" altLang="nl-BE" dirty="0"/>
              <a:t> = compensatie voor het X-stralen spectrum, meer bepaald, de materialen van anode en filter (vroeger: </a:t>
            </a:r>
            <a:r>
              <a:rPr lang="nl-BE" altLang="nl-BE" dirty="0" err="1"/>
              <a:t>Molybdenium-Molybdenium</a:t>
            </a:r>
            <a:r>
              <a:rPr lang="nl-BE" altLang="nl-BE" dirty="0"/>
              <a:t>, nu ook andere anode-filter materialen)</a:t>
            </a:r>
          </a:p>
        </p:txBody>
      </p:sp>
      <p:sp>
        <p:nvSpPr>
          <p:cNvPr id="77" name="Rechthoek 76"/>
          <p:cNvSpPr/>
          <p:nvPr/>
        </p:nvSpPr>
        <p:spPr>
          <a:xfrm rot="20731175">
            <a:off x="4164474" y="4214136"/>
            <a:ext cx="23006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Mo/Rh</a:t>
            </a:r>
          </a:p>
        </p:txBody>
      </p:sp>
      <p:sp>
        <p:nvSpPr>
          <p:cNvPr id="78" name="Rechthoek 77"/>
          <p:cNvSpPr/>
          <p:nvPr/>
        </p:nvSpPr>
        <p:spPr>
          <a:xfrm>
            <a:off x="6734582" y="4953942"/>
            <a:ext cx="182934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W/Ag</a:t>
            </a:r>
          </a:p>
        </p:txBody>
      </p:sp>
      <p:sp>
        <p:nvSpPr>
          <p:cNvPr id="79" name="Rechthoek 78"/>
          <p:cNvSpPr/>
          <p:nvPr/>
        </p:nvSpPr>
        <p:spPr>
          <a:xfrm>
            <a:off x="7824192" y="3801814"/>
            <a:ext cx="17235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W/Al</a:t>
            </a:r>
          </a:p>
        </p:txBody>
      </p:sp>
      <p:sp>
        <p:nvSpPr>
          <p:cNvPr id="80" name="Rechthoek 79"/>
          <p:cNvSpPr/>
          <p:nvPr/>
        </p:nvSpPr>
        <p:spPr>
          <a:xfrm rot="438022">
            <a:off x="2078063" y="4157416"/>
            <a:ext cx="203773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nl-NL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Rh/Rh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/>
          <a:srcRect l="46626" t="18269" r="29722" b="16107"/>
          <a:stretch/>
        </p:blipFill>
        <p:spPr bwMode="auto">
          <a:xfrm>
            <a:off x="0" y="3739661"/>
            <a:ext cx="2000091" cy="3120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4685211" y="5921829"/>
            <a:ext cx="3030583" cy="938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Rechthoek 1"/>
          <p:cNvSpPr/>
          <p:nvPr/>
        </p:nvSpPr>
        <p:spPr>
          <a:xfrm>
            <a:off x="9356966" y="4838173"/>
            <a:ext cx="1895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Rh/Ag</a:t>
            </a:r>
          </a:p>
        </p:txBody>
      </p:sp>
      <p:sp>
        <p:nvSpPr>
          <p:cNvPr id="81" name="Rechthoek 80"/>
          <p:cNvSpPr/>
          <p:nvPr/>
        </p:nvSpPr>
        <p:spPr>
          <a:xfrm>
            <a:off x="3876740" y="5422935"/>
            <a:ext cx="187262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nl-NL" sz="5400" b="1" dirty="0">
                <a:ln w="50800"/>
                <a:solidFill>
                  <a:schemeClr val="bg1">
                    <a:shade val="50000"/>
                  </a:schemeClr>
                </a:solidFill>
              </a:rPr>
              <a:t>W/Rh</a:t>
            </a:r>
          </a:p>
        </p:txBody>
      </p:sp>
    </p:spTree>
    <p:extLst>
      <p:ext uri="{BB962C8B-B14F-4D97-AF65-F5344CB8AC3E}">
        <p14:creationId xmlns:p14="http://schemas.microsoft.com/office/powerpoint/2010/main" val="355369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16</a:t>
            </a:fld>
            <a:endParaRPr lang="nl-NL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4835188" y="2780928"/>
          <a:ext cx="5832813" cy="35428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Chart" r:id="rId3" imgW="6918861" imgH="4122360" progId="MSGraph.Chart.8">
                  <p:embed followColorScheme="full"/>
                </p:oleObj>
              </mc:Choice>
              <mc:Fallback>
                <p:oleObj name="Chart" r:id="rId3" imgW="6918861" imgH="4122360" progId="MSGraph.Chart.8">
                  <p:embed followColorScheme="full"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188" y="2780928"/>
                        <a:ext cx="5832813" cy="354287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99856" y="6289885"/>
            <a:ext cx="5130800" cy="5191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Projection</a:t>
            </a:r>
            <a:r>
              <a:rPr lang="en-GB" sz="2800" b="1" dirty="0">
                <a:solidFill>
                  <a:schemeClr val="bg1"/>
                </a:solidFill>
                <a:latin typeface="Comic Sans MS" pitchFamily="66" charset="0"/>
              </a:rPr>
              <a:t> angle (degrees)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 rot="10800000">
            <a:off x="4322481" y="3015120"/>
            <a:ext cx="615553" cy="28225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vert="eaVer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Tomo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factor </a:t>
            </a:r>
            <a:r>
              <a:rPr lang="en-GB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91945" y="3548063"/>
            <a:ext cx="27066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All spectra, thicknesses and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glandularities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925436" y="6501168"/>
            <a:ext cx="1434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/>
              <a:t>Courtesy</a:t>
            </a:r>
            <a:r>
              <a:rPr lang="nl-BE" sz="1400" i="1" dirty="0"/>
              <a:t> K Young</a:t>
            </a: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kern="0" dirty="0"/>
              <a:t>De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Mean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Glandular</a:t>
            </a:r>
            <a:r>
              <a:rPr lang="nl-BE" kern="0" dirty="0">
                <a:solidFill>
                  <a:schemeClr val="tx1"/>
                </a:solidFill>
              </a:rPr>
              <a:t> </a:t>
            </a:r>
            <a:r>
              <a:rPr lang="nl-BE" kern="0" dirty="0" err="1">
                <a:solidFill>
                  <a:schemeClr val="tx1"/>
                </a:solidFill>
              </a:rPr>
              <a:t>Dose</a:t>
            </a:r>
            <a:r>
              <a:rPr lang="nl-BE" kern="0" dirty="0">
                <a:solidFill>
                  <a:schemeClr val="tx1"/>
                </a:solidFill>
              </a:rPr>
              <a:t>  (MGD) (bij DBT)</a:t>
            </a: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2381250" y="1571625"/>
            <a:ext cx="7715250" cy="642938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 dirty="0"/>
              <a:t>MGD = K * g * c *</a:t>
            </a:r>
            <a:r>
              <a:rPr lang="nl-BE" altLang="nl-BE" dirty="0">
                <a:solidFill>
                  <a:srgbClr val="FF0000"/>
                </a:solidFill>
              </a:rPr>
              <a:t> t </a:t>
            </a:r>
            <a:r>
              <a:rPr lang="nl-BE" altLang="nl-BE" dirty="0"/>
              <a:t>……</a:t>
            </a:r>
            <a:endParaRPr lang="nl-NL" altLang="nl-BE" dirty="0"/>
          </a:p>
        </p:txBody>
      </p:sp>
    </p:spTree>
    <p:extLst>
      <p:ext uri="{BB962C8B-B14F-4D97-AF65-F5344CB8AC3E}">
        <p14:creationId xmlns:p14="http://schemas.microsoft.com/office/powerpoint/2010/main" val="2159934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Welke dosislimieten zijn er voor de vrouw 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057895" y="2381042"/>
            <a:ext cx="2076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Geen !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16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Er zijn wel limieten…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die we controleren met testobjecten</a:t>
            </a:r>
          </a:p>
          <a:p>
            <a:endParaRPr lang="nl-BE" dirty="0"/>
          </a:p>
          <a:p>
            <a:r>
              <a:rPr lang="nl-BE" dirty="0"/>
              <a:t>Testobjecten zijn representatief voor de ‘gemiddelde’ borst</a:t>
            </a:r>
          </a:p>
          <a:p>
            <a:pPr lvl="1"/>
            <a:r>
              <a:rPr lang="nl-BE" dirty="0"/>
              <a:t>Dikte testobject van 2cm -&gt; 7cm, i.e. borst van 2cm -&gt; 9cm</a:t>
            </a:r>
          </a:p>
        </p:txBody>
      </p:sp>
      <p:sp>
        <p:nvSpPr>
          <p:cNvPr id="4" name="Rechthoek 3"/>
          <p:cNvSpPr/>
          <p:nvPr/>
        </p:nvSpPr>
        <p:spPr>
          <a:xfrm>
            <a:off x="211900" y="5030998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211900" y="4895975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1851908" y="5019624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1851908" y="4884601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/>
          <p:cNvSpPr/>
          <p:nvPr/>
        </p:nvSpPr>
        <p:spPr>
          <a:xfrm>
            <a:off x="1851908" y="4749580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/>
          <p:cNvSpPr/>
          <p:nvPr/>
        </p:nvSpPr>
        <p:spPr>
          <a:xfrm>
            <a:off x="3491916" y="5008250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/>
          <p:cNvSpPr/>
          <p:nvPr/>
        </p:nvSpPr>
        <p:spPr>
          <a:xfrm>
            <a:off x="3491916" y="4873227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>
            <a:off x="3491916" y="4738206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0" name="Rechthoek 29"/>
          <p:cNvSpPr/>
          <p:nvPr/>
        </p:nvSpPr>
        <p:spPr>
          <a:xfrm>
            <a:off x="3491916" y="4603185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hthoek 33"/>
          <p:cNvSpPr/>
          <p:nvPr/>
        </p:nvSpPr>
        <p:spPr>
          <a:xfrm>
            <a:off x="5131924" y="4996876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Rechthoek 34"/>
          <p:cNvSpPr/>
          <p:nvPr/>
        </p:nvSpPr>
        <p:spPr>
          <a:xfrm>
            <a:off x="5131924" y="4861853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hthoek 35"/>
          <p:cNvSpPr/>
          <p:nvPr/>
        </p:nvSpPr>
        <p:spPr>
          <a:xfrm>
            <a:off x="5131924" y="4726832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Rechthoek 36"/>
          <p:cNvSpPr/>
          <p:nvPr/>
        </p:nvSpPr>
        <p:spPr>
          <a:xfrm>
            <a:off x="5131924" y="4591811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8" name="Rechthoek 37"/>
          <p:cNvSpPr/>
          <p:nvPr/>
        </p:nvSpPr>
        <p:spPr>
          <a:xfrm>
            <a:off x="5131924" y="4456790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1" name="Rechthoek 40"/>
          <p:cNvSpPr/>
          <p:nvPr/>
        </p:nvSpPr>
        <p:spPr>
          <a:xfrm>
            <a:off x="6771932" y="4985502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2" name="Rechthoek 41"/>
          <p:cNvSpPr/>
          <p:nvPr/>
        </p:nvSpPr>
        <p:spPr>
          <a:xfrm>
            <a:off x="6771932" y="4850479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3" name="Rechthoek 42"/>
          <p:cNvSpPr/>
          <p:nvPr/>
        </p:nvSpPr>
        <p:spPr>
          <a:xfrm>
            <a:off x="6771932" y="4715458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4" name="Rechthoek 43"/>
          <p:cNvSpPr/>
          <p:nvPr/>
        </p:nvSpPr>
        <p:spPr>
          <a:xfrm>
            <a:off x="6771932" y="4580437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5" name="Rechthoek 44"/>
          <p:cNvSpPr/>
          <p:nvPr/>
        </p:nvSpPr>
        <p:spPr>
          <a:xfrm>
            <a:off x="6771932" y="4445416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6" name="Rechthoek 45"/>
          <p:cNvSpPr/>
          <p:nvPr/>
        </p:nvSpPr>
        <p:spPr>
          <a:xfrm>
            <a:off x="6771932" y="4310395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Rechthoek 47"/>
          <p:cNvSpPr/>
          <p:nvPr/>
        </p:nvSpPr>
        <p:spPr>
          <a:xfrm>
            <a:off x="8411940" y="4974128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9" name="Rechthoek 48"/>
          <p:cNvSpPr/>
          <p:nvPr/>
        </p:nvSpPr>
        <p:spPr>
          <a:xfrm>
            <a:off x="8411940" y="4839105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0" name="Rechthoek 49"/>
          <p:cNvSpPr/>
          <p:nvPr/>
        </p:nvSpPr>
        <p:spPr>
          <a:xfrm>
            <a:off x="8411940" y="4704084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1" name="Rechthoek 50"/>
          <p:cNvSpPr/>
          <p:nvPr/>
        </p:nvSpPr>
        <p:spPr>
          <a:xfrm>
            <a:off x="8411940" y="4569063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2" name="Rechthoek 51"/>
          <p:cNvSpPr/>
          <p:nvPr/>
        </p:nvSpPr>
        <p:spPr>
          <a:xfrm>
            <a:off x="8411940" y="4434042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3" name="Rechthoek 52"/>
          <p:cNvSpPr/>
          <p:nvPr/>
        </p:nvSpPr>
        <p:spPr>
          <a:xfrm>
            <a:off x="8411940" y="4299021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4" name="Rechthoek 53"/>
          <p:cNvSpPr/>
          <p:nvPr/>
        </p:nvSpPr>
        <p:spPr>
          <a:xfrm>
            <a:off x="8411940" y="4164000"/>
            <a:ext cx="1219200" cy="112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5" name="Bild 16" descr="D:\TechnPhysQS\Projekte\Mammo3D\EPQC_Supplement_Figures&amp;Videos_June2011\Suppl_BreastThickness&amp;Comp_45mmPMMA_8mmSpacer\btc_4_3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890" y="4009707"/>
            <a:ext cx="2690110" cy="28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Rechte verbindingslijn met pijl 56"/>
          <p:cNvCxnSpPr/>
          <p:nvPr/>
        </p:nvCxnSpPr>
        <p:spPr>
          <a:xfrm>
            <a:off x="7772419" y="5353061"/>
            <a:ext cx="1858721" cy="3550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52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2247" t="14619" r="65665" b="41302"/>
          <a:stretch/>
        </p:blipFill>
        <p:spPr>
          <a:xfrm>
            <a:off x="2606841" y="1690688"/>
            <a:ext cx="6978317" cy="4466534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Er zijn wel limieten…</a:t>
            </a:r>
          </a:p>
        </p:txBody>
      </p:sp>
    </p:spTree>
    <p:extLst>
      <p:ext uri="{BB962C8B-B14F-4D97-AF65-F5344CB8AC3E}">
        <p14:creationId xmlns:p14="http://schemas.microsoft.com/office/powerpoint/2010/main" val="390665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Overzicht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4200" cy="4351338"/>
          </a:xfrm>
        </p:spPr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  <a:p>
            <a:r>
              <a:rPr lang="nl-BE" dirty="0"/>
              <a:t>De dosis in de mammografie</a:t>
            </a:r>
          </a:p>
          <a:p>
            <a:r>
              <a:rPr lang="nl-BE" dirty="0"/>
              <a:t>15 jaar dagelijkse QC en fysisch technische QC in borstkankerscreening</a:t>
            </a:r>
          </a:p>
          <a:p>
            <a:r>
              <a:rPr lang="nl-BE" dirty="0"/>
              <a:t>Basisprincipes van nieuwe technieken in de borstbeeldvorming</a:t>
            </a:r>
          </a:p>
          <a:p>
            <a:pPr lvl="1"/>
            <a:r>
              <a:rPr lang="nl-BE" dirty="0"/>
              <a:t>DBT</a:t>
            </a:r>
          </a:p>
          <a:p>
            <a:pPr lvl="1"/>
            <a:r>
              <a:rPr lang="nl-BE" dirty="0" err="1"/>
              <a:t>Synthetic</a:t>
            </a:r>
            <a:r>
              <a:rPr lang="nl-BE" dirty="0"/>
              <a:t> 2D</a:t>
            </a:r>
          </a:p>
          <a:p>
            <a:r>
              <a:rPr lang="nl-BE" dirty="0"/>
              <a:t>QC in DBT &amp; synthetische 2D</a:t>
            </a:r>
          </a:p>
          <a:p>
            <a:r>
              <a:rPr lang="nl-BE" dirty="0"/>
              <a:t>Samenvatting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97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6074" cy="1325563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2074226" y="2082299"/>
            <a:ext cx="80435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B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Binnen deze limieten moet </a:t>
            </a:r>
          </a:p>
          <a:p>
            <a:pPr algn="ctr"/>
            <a:r>
              <a:rPr lang="nl-B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een kwaliteitsnorm </a:t>
            </a:r>
          </a:p>
          <a:p>
            <a:pPr algn="ctr"/>
            <a:r>
              <a:rPr lang="nl-BE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gehaald worden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 !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5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jdelijke aanduiding voor inhoud 2"/>
          <p:cNvSpPr>
            <a:spLocks noGrp="1"/>
          </p:cNvSpPr>
          <p:nvPr>
            <p:ph idx="1"/>
          </p:nvPr>
        </p:nvSpPr>
        <p:spPr>
          <a:xfrm>
            <a:off x="449179" y="1741007"/>
            <a:ext cx="11405937" cy="3408362"/>
          </a:xfrm>
        </p:spPr>
        <p:txBody>
          <a:bodyPr/>
          <a:lstStyle/>
          <a:p>
            <a:pPr algn="ctr">
              <a:buFontTx/>
              <a:buNone/>
            </a:pPr>
            <a:r>
              <a:rPr lang="nl-BE" altLang="nl-BE" dirty="0"/>
              <a:t>Belangrijkste Criterium: Hoe dik moet een kleine </a:t>
            </a:r>
            <a:r>
              <a:rPr lang="nl-BE" altLang="nl-BE" dirty="0" err="1"/>
              <a:t>goudstip</a:t>
            </a:r>
            <a:r>
              <a:rPr lang="nl-BE" altLang="nl-BE" dirty="0"/>
              <a:t> zijn zodat men die nog kan zien in een beeld?</a:t>
            </a:r>
            <a:endParaRPr lang="nl-NL" altLang="nl-BE" dirty="0"/>
          </a:p>
        </p:txBody>
      </p:sp>
      <p:pic>
        <p:nvPicPr>
          <p:cNvPr id="67588" name="Picture 4" descr="cdmam34-Ref-L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94" y="2780929"/>
            <a:ext cx="4052887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kstvak 4"/>
          <p:cNvSpPr txBox="1">
            <a:spLocks noChangeArrowheads="1"/>
          </p:cNvSpPr>
          <p:nvPr/>
        </p:nvSpPr>
        <p:spPr bwMode="auto">
          <a:xfrm>
            <a:off x="1241477" y="5798693"/>
            <a:ext cx="5273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dirty="0"/>
              <a:t>‘CDMAM’ test object = contrast –detail test object </a:t>
            </a:r>
            <a:br>
              <a:rPr lang="nl-BE" altLang="nl-BE" dirty="0"/>
            </a:br>
            <a:r>
              <a:rPr lang="nl-BE" altLang="nl-BE" dirty="0"/>
              <a:t>voor de mammografie</a:t>
            </a:r>
            <a:endParaRPr lang="nl-NL" altLang="nl-BE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Technische beeldkwaliteit in de mammografie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66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16"/>
    </mc:Choice>
    <mc:Fallback xmlns="">
      <p:transition spd="slow" advTm="8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ijdelijke aanduiding voor inhoud 2"/>
          <p:cNvSpPr>
            <a:spLocks noGrp="1"/>
          </p:cNvSpPr>
          <p:nvPr>
            <p:ph idx="1"/>
          </p:nvPr>
        </p:nvSpPr>
        <p:spPr>
          <a:xfrm>
            <a:off x="2381251" y="2643188"/>
            <a:ext cx="7686675" cy="3408362"/>
          </a:xfrm>
        </p:spPr>
        <p:txBody>
          <a:bodyPr/>
          <a:lstStyle/>
          <a:p>
            <a:endParaRPr lang="nl-BE" altLang="nl-BE"/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37" y="1805698"/>
            <a:ext cx="8104521" cy="50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 rot="10800000" flipV="1">
            <a:off x="4799180" y="2560262"/>
            <a:ext cx="1441450" cy="6477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Een typisch resultaat:</a:t>
            </a:r>
            <a:endParaRPr lang="nl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08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48"/>
    </mc:Choice>
    <mc:Fallback xmlns="">
      <p:transition spd="slow" advTm="123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ijdelijke aanduiding voor inhoud 2"/>
          <p:cNvSpPr>
            <a:spLocks noGrp="1"/>
          </p:cNvSpPr>
          <p:nvPr>
            <p:ph idx="1"/>
          </p:nvPr>
        </p:nvSpPr>
        <p:spPr>
          <a:xfrm>
            <a:off x="2381251" y="2643188"/>
            <a:ext cx="7686675" cy="3408362"/>
          </a:xfrm>
        </p:spPr>
        <p:txBody>
          <a:bodyPr/>
          <a:lstStyle/>
          <a:p>
            <a:endParaRPr lang="nl-BE" altLang="nl-BE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39984" r="22519" b="12766"/>
          <a:stretch>
            <a:fillRect/>
          </a:stretch>
        </p:blipFill>
        <p:spPr bwMode="auto">
          <a:xfrm>
            <a:off x="2063750" y="2781300"/>
            <a:ext cx="81359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3575051" y="3500438"/>
            <a:ext cx="1800225" cy="24495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6816726" y="3500438"/>
            <a:ext cx="1800225" cy="244951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7" name="Rechte verbindingslijn met pijl 6"/>
          <p:cNvCxnSpPr/>
          <p:nvPr/>
        </p:nvCxnSpPr>
        <p:spPr>
          <a:xfrm rot="10800000" flipV="1">
            <a:off x="6456363" y="5157788"/>
            <a:ext cx="1439862" cy="6477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Technische beeldkwaliteit in de mammografie</a:t>
            </a:r>
            <a:endParaRPr lang="nl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99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2"/>
    </mc:Choice>
    <mc:Fallback xmlns="">
      <p:transition spd="slow" advTm="1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ijdelijke aanduiding voor inhoud 2"/>
          <p:cNvSpPr>
            <a:spLocks noGrp="1"/>
          </p:cNvSpPr>
          <p:nvPr>
            <p:ph idx="1"/>
          </p:nvPr>
        </p:nvSpPr>
        <p:spPr>
          <a:xfrm>
            <a:off x="2381251" y="2643188"/>
            <a:ext cx="7686675" cy="3408362"/>
          </a:xfrm>
        </p:spPr>
        <p:txBody>
          <a:bodyPr/>
          <a:lstStyle/>
          <a:p>
            <a:endParaRPr lang="nl-BE" altLang="nl-BE"/>
          </a:p>
        </p:txBody>
      </p:sp>
      <p:graphicFrame>
        <p:nvGraphicFramePr>
          <p:cNvPr id="7168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218438"/>
              </p:ext>
            </p:extLst>
          </p:nvPr>
        </p:nvGraphicFramePr>
        <p:xfrm>
          <a:off x="2196180" y="1949784"/>
          <a:ext cx="8056815" cy="4908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Worksheet" r:id="rId3" imgW="6848400" imgH="4171823" progId="Excel.Sheet.8">
                  <p:embed/>
                </p:oleObj>
              </mc:Choice>
              <mc:Fallback>
                <p:oleObj name="Worksheet" r:id="rId3" imgW="6848400" imgH="4171823" progId="Excel.Sheet.8">
                  <p:embed/>
                  <p:pic>
                    <p:nvPicPr>
                      <p:cNvPr id="7168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6180" y="1949784"/>
                        <a:ext cx="8056815" cy="4908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838200" y="624221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Indien nodig en mogelijk, wordt de technische beeldkwaliteit in de mammografie aangepast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48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8"/>
    </mc:Choice>
    <mc:Fallback xmlns="">
      <p:transition spd="slow" advTm="2652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989138"/>
            <a:ext cx="59864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hoek 4"/>
          <p:cNvSpPr/>
          <p:nvPr/>
        </p:nvSpPr>
        <p:spPr>
          <a:xfrm>
            <a:off x="6096000" y="4581525"/>
            <a:ext cx="3384550" cy="647700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>
                <a:solidFill>
                  <a:schemeClr val="tx1"/>
                </a:solidFill>
              </a:rPr>
              <a:t>+ Tube output (K)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5664200" y="5373688"/>
            <a:ext cx="3384550" cy="647700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>
                <a:solidFill>
                  <a:schemeClr val="tx1"/>
                </a:solidFill>
              </a:rPr>
              <a:t>+ </a:t>
            </a:r>
            <a:r>
              <a:rPr lang="nl-BE" dirty="0" err="1">
                <a:solidFill>
                  <a:schemeClr val="tx1"/>
                </a:solidFill>
              </a:rPr>
              <a:t>beam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quality</a:t>
            </a:r>
            <a:r>
              <a:rPr lang="nl-BE" dirty="0">
                <a:solidFill>
                  <a:schemeClr val="tx1"/>
                </a:solidFill>
              </a:rPr>
              <a:t> ( s )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4945063" y="6165851"/>
            <a:ext cx="3384550" cy="647700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BE" dirty="0" err="1">
                <a:solidFill>
                  <a:schemeClr val="tx1"/>
                </a:solidFill>
              </a:rPr>
              <a:t>Age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or</a:t>
            </a:r>
            <a:r>
              <a:rPr lang="nl-BE" dirty="0">
                <a:solidFill>
                  <a:schemeClr val="tx1"/>
                </a:solidFill>
              </a:rPr>
              <a:t> </a:t>
            </a:r>
            <a:r>
              <a:rPr lang="nl-BE" dirty="0" err="1">
                <a:solidFill>
                  <a:schemeClr val="tx1"/>
                </a:solidFill>
              </a:rPr>
              <a:t>glandularity</a:t>
            </a:r>
            <a:r>
              <a:rPr lang="nl-BE" dirty="0">
                <a:solidFill>
                  <a:schemeClr val="tx1"/>
                </a:solidFill>
              </a:rPr>
              <a:t> ( c)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1511" name="Tijdelijke aanduiding voor inhoud 7" descr="calculator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5084764"/>
            <a:ext cx="2305050" cy="1773237"/>
          </a:xfr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-&gt; 3-jaarlijkse Dosis steekproef (FANC)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979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7"/>
    </mc:Choice>
    <mc:Fallback xmlns="">
      <p:transition spd="slow" advTm="1554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348880"/>
            <a:ext cx="6497638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dirty="0"/>
              <a:t>Typisch voorbeeld van datacollectie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3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0"/>
    </mc:Choice>
    <mc:Fallback xmlns="">
      <p:transition spd="slow" advTm="4275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nationale </a:t>
            </a:r>
            <a:r>
              <a:rPr lang="nl-BE" dirty="0" err="1"/>
              <a:t>DRLs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7327" t="12555" r="14737" b="13761"/>
          <a:stretch/>
        </p:blipFill>
        <p:spPr>
          <a:xfrm>
            <a:off x="1729122" y="1770898"/>
            <a:ext cx="8252496" cy="5032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4682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7360" y="365125"/>
            <a:ext cx="11097126" cy="1325563"/>
          </a:xfrm>
        </p:spPr>
        <p:txBody>
          <a:bodyPr/>
          <a:lstStyle/>
          <a:p>
            <a:r>
              <a:rPr lang="nl-BE" dirty="0"/>
              <a:t>Dosismonitoring &amp; management in </a:t>
            </a:r>
            <a:r>
              <a:rPr lang="nl-BE" dirty="0" err="1"/>
              <a:t>vgl</a:t>
            </a:r>
            <a:r>
              <a:rPr lang="nl-BE" dirty="0"/>
              <a:t> met </a:t>
            </a:r>
            <a:r>
              <a:rPr lang="nl-BE" dirty="0" err="1"/>
              <a:t>DRLs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/>
          <p:nvPr/>
        </p:nvPicPr>
        <p:blipFill rotWithShape="1">
          <a:blip r:embed="rId2"/>
          <a:srcRect l="21124" t="35043" r="3473" b="24367"/>
          <a:stretch/>
        </p:blipFill>
        <p:spPr>
          <a:xfrm>
            <a:off x="2277979" y="2479925"/>
            <a:ext cx="7636042" cy="369703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892842" y="6176963"/>
            <a:ext cx="2358190" cy="83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Rechte verbindingslijn 6"/>
          <p:cNvCxnSpPr/>
          <p:nvPr/>
        </p:nvCxnSpPr>
        <p:spPr>
          <a:xfrm flipH="1">
            <a:off x="1556084" y="4588042"/>
            <a:ext cx="9577137" cy="16042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578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kstvak 1"/>
          <p:cNvSpPr txBox="1">
            <a:spLocks noChangeArrowheads="1"/>
          </p:cNvSpPr>
          <p:nvPr/>
        </p:nvSpPr>
        <p:spPr bwMode="auto">
          <a:xfrm>
            <a:off x="790105" y="612049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BE" altLang="nl-BE" dirty="0"/>
              <a:t>Leuven QC data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17360" y="365125"/>
            <a:ext cx="11097126" cy="1325563"/>
          </a:xfrm>
        </p:spPr>
        <p:txBody>
          <a:bodyPr/>
          <a:lstStyle/>
          <a:p>
            <a:r>
              <a:rPr lang="nl-BE" dirty="0"/>
              <a:t>Dosismonitoring &amp; management in </a:t>
            </a:r>
            <a:r>
              <a:rPr lang="nl-BE" dirty="0" err="1"/>
              <a:t>vgl</a:t>
            </a:r>
            <a:r>
              <a:rPr lang="nl-BE" dirty="0"/>
              <a:t> met </a:t>
            </a:r>
            <a:r>
              <a:rPr lang="nl-BE" dirty="0" err="1"/>
              <a:t>DRLs</a:t>
            </a:r>
            <a:endParaRPr lang="nl-BE" dirty="0"/>
          </a:p>
        </p:txBody>
      </p:sp>
      <p:pic>
        <p:nvPicPr>
          <p:cNvPr id="9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13600" r="35825" b="14301"/>
          <a:stretch>
            <a:fillRect/>
          </a:stretch>
        </p:blipFill>
        <p:spPr bwMode="auto">
          <a:xfrm>
            <a:off x="2654718" y="1488109"/>
            <a:ext cx="7139740" cy="500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>
            <a:off x="7507705" y="1909011"/>
            <a:ext cx="336884" cy="3048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4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62"/>
    </mc:Choice>
    <mc:Fallback xmlns="">
      <p:transition spd="slow" advTm="1201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41731" t="19201" r="20469" b="9401"/>
          <a:stretch/>
        </p:blipFill>
        <p:spPr>
          <a:xfrm>
            <a:off x="4999521" y="365125"/>
            <a:ext cx="5227767" cy="555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474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2123821" cy="1325563"/>
          </a:xfrm>
        </p:spPr>
        <p:txBody>
          <a:bodyPr>
            <a:normAutofit/>
          </a:bodyPr>
          <a:lstStyle/>
          <a:p>
            <a:r>
              <a:rPr lang="nl-BE" dirty="0"/>
              <a:t>‘</a:t>
            </a:r>
            <a:r>
              <a:rPr lang="nl-BE" dirty="0" err="1"/>
              <a:t>Mean</a:t>
            </a:r>
            <a:r>
              <a:rPr lang="nl-BE" dirty="0"/>
              <a:t> </a:t>
            </a:r>
            <a:r>
              <a:rPr lang="nl-BE" dirty="0" err="1"/>
              <a:t>glandular</a:t>
            </a:r>
            <a:r>
              <a:rPr lang="nl-BE" dirty="0"/>
              <a:t> </a:t>
            </a:r>
            <a:r>
              <a:rPr lang="nl-BE" dirty="0" err="1"/>
              <a:t>dose</a:t>
            </a:r>
            <a:r>
              <a:rPr lang="nl-BE" dirty="0"/>
              <a:t>’ in de Vlaamse screening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3250" t="16636" r="2158" b="3422"/>
          <a:stretch/>
        </p:blipFill>
        <p:spPr bwMode="auto">
          <a:xfrm>
            <a:off x="2432640" y="2276872"/>
            <a:ext cx="777816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96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Dosislimieten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Nooit voor individuele patiënten</a:t>
            </a:r>
          </a:p>
          <a:p>
            <a:r>
              <a:rPr lang="nl-BE" dirty="0"/>
              <a:t>European </a:t>
            </a:r>
            <a:r>
              <a:rPr lang="nl-BE" dirty="0" err="1"/>
              <a:t>Guidelines</a:t>
            </a:r>
            <a:r>
              <a:rPr lang="nl-BE" dirty="0"/>
              <a:t>: ‘</a:t>
            </a:r>
            <a:r>
              <a:rPr lang="nl-BE" dirty="0" err="1"/>
              <a:t>acceptable</a:t>
            </a:r>
            <a:r>
              <a:rPr lang="nl-BE" dirty="0"/>
              <a:t>’ en ‘</a:t>
            </a:r>
            <a:r>
              <a:rPr lang="nl-BE" dirty="0" err="1"/>
              <a:t>achievable</a:t>
            </a:r>
            <a:r>
              <a:rPr lang="nl-BE" dirty="0"/>
              <a:t>’ levels voor 2D </a:t>
            </a:r>
            <a:r>
              <a:rPr lang="nl-BE" dirty="0" err="1"/>
              <a:t>mammo</a:t>
            </a:r>
            <a:endParaRPr lang="nl-BE" dirty="0"/>
          </a:p>
          <a:p>
            <a:r>
              <a:rPr lang="nl-BE" dirty="0"/>
              <a:t>Gewoonlijk worden dezelfde niveaus aangehouden voor </a:t>
            </a:r>
            <a:r>
              <a:rPr lang="nl-BE" dirty="0" err="1"/>
              <a:t>tomosynthese</a:t>
            </a:r>
            <a:endParaRPr lang="nl-BE" dirty="0"/>
          </a:p>
          <a:p>
            <a:r>
              <a:rPr lang="nl-BE" dirty="0"/>
              <a:t>Uitgewerkte Nationale </a:t>
            </a:r>
            <a:r>
              <a:rPr lang="nl-BE" dirty="0" err="1"/>
              <a:t>Diagnostic</a:t>
            </a:r>
            <a:r>
              <a:rPr lang="nl-BE" dirty="0"/>
              <a:t> Reference Levels (DRL)</a:t>
            </a:r>
          </a:p>
        </p:txBody>
      </p:sp>
    </p:spTree>
    <p:extLst>
      <p:ext uri="{BB962C8B-B14F-4D97-AF65-F5344CB8AC3E}">
        <p14:creationId xmlns:p14="http://schemas.microsoft.com/office/powerpoint/2010/main" val="4009568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Fysisch-technische kwaliteitscontrole </a:t>
            </a:r>
            <a:br>
              <a:rPr lang="nl-BE" dirty="0"/>
            </a:br>
            <a:r>
              <a:rPr lang="nl-BE" dirty="0"/>
              <a:t>in de screening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Type test</a:t>
            </a:r>
          </a:p>
          <a:p>
            <a:r>
              <a:rPr lang="nl-BE" dirty="0"/>
              <a:t>Acceptatie test</a:t>
            </a:r>
          </a:p>
          <a:p>
            <a:pPr lvl="1"/>
            <a:r>
              <a:rPr lang="nl-BE" dirty="0"/>
              <a:t>(half)jaarlijkse test</a:t>
            </a:r>
          </a:p>
          <a:p>
            <a:r>
              <a:rPr lang="nl-BE" dirty="0"/>
              <a:t>Dagelijkse test</a:t>
            </a:r>
          </a:p>
        </p:txBody>
      </p:sp>
      <p:pic>
        <p:nvPicPr>
          <p:cNvPr id="5" name="Picture 6" descr="IMG_13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 b="14386"/>
          <a:stretch>
            <a:fillRect/>
          </a:stretch>
        </p:blipFill>
        <p:spPr bwMode="auto">
          <a:xfrm>
            <a:off x="6096000" y="2494643"/>
            <a:ext cx="3850233" cy="38172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Dagelijkse kwaliteitstesten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0800" y="1497968"/>
            <a:ext cx="7920000" cy="4678362"/>
          </a:xfrm>
        </p:spPr>
        <p:txBody>
          <a:bodyPr/>
          <a:lstStyle/>
          <a:p>
            <a:r>
              <a:rPr lang="nl-BE" dirty="0"/>
              <a:t>Dagelijkse test = 2 opnamen van een homogene plaat</a:t>
            </a:r>
          </a:p>
          <a:p>
            <a:r>
              <a:rPr lang="nl-BE" dirty="0"/>
              <a:t>Idee: een opname van een homogene plaat, zou een homogeen beeld moeten opleveren.</a:t>
            </a:r>
          </a:p>
          <a:p>
            <a:r>
              <a:rPr lang="nl-BE" dirty="0"/>
              <a:t>Voorbeeld van </a:t>
            </a:r>
            <a:r>
              <a:rPr lang="nl-BE" dirty="0" err="1"/>
              <a:t>calibratie</a:t>
            </a:r>
            <a:r>
              <a:rPr lang="nl-BE" dirty="0"/>
              <a:t> artefact</a:t>
            </a:r>
          </a:p>
        </p:txBody>
      </p:sp>
      <p:pic>
        <p:nvPicPr>
          <p:cNvPr id="28675" name="Afbeelding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2" t="3294" r="27469" b="69412"/>
          <a:stretch>
            <a:fillRect/>
          </a:stretch>
        </p:blipFill>
        <p:spPr bwMode="auto">
          <a:xfrm>
            <a:off x="2464241" y="4119302"/>
            <a:ext cx="2070669" cy="25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Afbeelding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2" t="33882" r="27734" b="38824"/>
          <a:stretch>
            <a:fillRect/>
          </a:stretch>
        </p:blipFill>
        <p:spPr bwMode="auto">
          <a:xfrm>
            <a:off x="5396271" y="4119300"/>
            <a:ext cx="2039056" cy="257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3" name="Afbeelding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9" t="33884" r="12115" b="38824"/>
          <a:stretch>
            <a:fillRect/>
          </a:stretch>
        </p:blipFill>
        <p:spPr bwMode="auto">
          <a:xfrm>
            <a:off x="8296888" y="4119300"/>
            <a:ext cx="1944216" cy="25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1878970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lang="nl-BE" altLang="nl-BE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0" y="3879398"/>
            <a:ext cx="3770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BE" altLang="nl-BE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endParaRPr lang="nl-BE" altLang="nl-BE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88464" y="6176163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Qaelum</a:t>
            </a:r>
            <a:r>
              <a:rPr lang="nl-BE" dirty="0"/>
              <a:t> NV</a:t>
            </a:r>
          </a:p>
          <a:p>
            <a:r>
              <a:rPr lang="nl-BE" dirty="0"/>
              <a:t>www.qaelum.com</a:t>
            </a:r>
          </a:p>
        </p:txBody>
      </p:sp>
    </p:spTree>
    <p:extLst>
      <p:ext uri="{BB962C8B-B14F-4D97-AF65-F5344CB8AC3E}">
        <p14:creationId xmlns:p14="http://schemas.microsoft.com/office/powerpoint/2010/main" val="16751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20"/>
    </mc:Choice>
    <mc:Fallback xmlns="">
      <p:transition spd="slow" advTm="3952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Stofje op testobject of artefact?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404476"/>
            <a:ext cx="41148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34</a:t>
            </a:fld>
            <a:endParaRPr lang="nl-NL"/>
          </a:p>
        </p:txBody>
      </p:sp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86" y="2501232"/>
            <a:ext cx="6495442" cy="422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Rechte verbindingslijn met pijl 7"/>
          <p:cNvCxnSpPr/>
          <p:nvPr/>
        </p:nvCxnSpPr>
        <p:spPr>
          <a:xfrm flipH="1">
            <a:off x="5037221" y="2133600"/>
            <a:ext cx="753979" cy="898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188464" y="6176163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Qaelum</a:t>
            </a:r>
            <a:r>
              <a:rPr lang="nl-BE" dirty="0"/>
              <a:t> NV</a:t>
            </a:r>
          </a:p>
          <a:p>
            <a:r>
              <a:rPr lang="nl-BE" dirty="0"/>
              <a:t>www.qaelum.com</a:t>
            </a:r>
          </a:p>
        </p:txBody>
      </p:sp>
    </p:spTree>
    <p:extLst>
      <p:ext uri="{BB962C8B-B14F-4D97-AF65-F5344CB8AC3E}">
        <p14:creationId xmlns:p14="http://schemas.microsoft.com/office/powerpoint/2010/main" val="13825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74"/>
    </mc:Choice>
    <mc:Fallback xmlns="">
      <p:transition spd="slow" advTm="2797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Dagelijkse kwaliteitstesten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Dode detector (halve) lijn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35</a:t>
            </a:fld>
            <a:endParaRPr lang="nl-NL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2924944"/>
            <a:ext cx="818569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88464" y="6176163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Qaelum</a:t>
            </a:r>
            <a:r>
              <a:rPr lang="nl-BE" dirty="0"/>
              <a:t> NV</a:t>
            </a:r>
          </a:p>
          <a:p>
            <a:r>
              <a:rPr lang="nl-BE" dirty="0"/>
              <a:t>www.qaelum.com</a:t>
            </a:r>
          </a:p>
        </p:txBody>
      </p:sp>
    </p:spTree>
    <p:extLst>
      <p:ext uri="{BB962C8B-B14F-4D97-AF65-F5344CB8AC3E}">
        <p14:creationId xmlns:p14="http://schemas.microsoft.com/office/powerpoint/2010/main" val="22788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1"/>
    </mc:Choice>
    <mc:Fallback xmlns="">
      <p:transition spd="slow" advTm="10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Dagelijkse kwaliteitstesten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36</a:t>
            </a:fld>
            <a:endParaRPr lang="nl-NL"/>
          </a:p>
        </p:txBody>
      </p:sp>
      <p:pic>
        <p:nvPicPr>
          <p:cNvPr id="55303" name="Afbeelding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2" t="64941" r="36998" b="20235"/>
          <a:stretch>
            <a:fillRect/>
          </a:stretch>
        </p:blipFill>
        <p:spPr bwMode="auto">
          <a:xfrm>
            <a:off x="2623791" y="2996952"/>
            <a:ext cx="6944419" cy="29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-540568" y="21314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BE" altLang="nl-BE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 bwMode="auto">
          <a:xfrm>
            <a:off x="928576" y="1463441"/>
            <a:ext cx="11263424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182B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182B5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182B5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182B52"/>
                </a:solidFill>
                <a:latin typeface="+mn-lt"/>
              </a:defRPr>
            </a:lvl9pPr>
          </a:lstStyle>
          <a:p>
            <a:r>
              <a:rPr lang="nl-BE" kern="0" dirty="0" err="1"/>
              <a:t>Monitoren,dagelijks</a:t>
            </a:r>
            <a:r>
              <a:rPr lang="nl-BE" kern="0" dirty="0"/>
              <a:t> getest met variabel patroon  -&gt; ‘goede kijkomstandigheden’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011" y="2087480"/>
            <a:ext cx="8927976" cy="5021987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88464" y="6176163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Qaelum</a:t>
            </a:r>
            <a:r>
              <a:rPr lang="nl-BE" dirty="0"/>
              <a:t> NV</a:t>
            </a:r>
          </a:p>
          <a:p>
            <a:r>
              <a:rPr lang="nl-BE" dirty="0"/>
              <a:t>www.qaelum.com</a:t>
            </a:r>
          </a:p>
        </p:txBody>
      </p:sp>
    </p:spTree>
    <p:extLst>
      <p:ext uri="{BB962C8B-B14F-4D97-AF65-F5344CB8AC3E}">
        <p14:creationId xmlns:p14="http://schemas.microsoft.com/office/powerpoint/2010/main" val="23256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7"/>
    </mc:Choice>
    <mc:Fallback xmlns="">
      <p:transition spd="slow" advTm="22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nl-BE" dirty="0"/>
              <a:t>Welkom op onze voorstelling op de IWBI 2020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25464" t="21984" r="9312" b="13761"/>
          <a:stretch/>
        </p:blipFill>
        <p:spPr>
          <a:xfrm>
            <a:off x="1588169" y="1690688"/>
            <a:ext cx="9015672" cy="4993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438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838200" y="5012575"/>
            <a:ext cx="10309167" cy="93102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0" y="0"/>
            <a:ext cx="12192000" cy="142147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2" descr="kuleuven – I-Portfo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73" y="-148478"/>
            <a:ext cx="2265017" cy="11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UZ Leu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68" y="131762"/>
            <a:ext cx="1570528" cy="5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400607" cy="4351338"/>
          </a:xfrm>
        </p:spPr>
        <p:txBody>
          <a:bodyPr/>
          <a:lstStyle/>
          <a:p>
            <a:r>
              <a:rPr lang="en-GB" dirty="0"/>
              <a:t>More than 15 years ago we started with daily QC supervision in digital mammography</a:t>
            </a:r>
            <a:br>
              <a:rPr lang="en-GB" dirty="0"/>
            </a:br>
            <a:endParaRPr lang="en-GB" dirty="0"/>
          </a:p>
          <a:p>
            <a:r>
              <a:rPr lang="en-GB" dirty="0"/>
              <a:t>Later digital systems have become more robust</a:t>
            </a:r>
            <a:br>
              <a:rPr lang="en-GB" dirty="0"/>
            </a:br>
            <a:endParaRPr lang="en-GB" dirty="0"/>
          </a:p>
          <a:p>
            <a:pPr>
              <a:buFont typeface="Calibri" panose="020F0502020204030204" pitchFamily="34" charset="0"/>
              <a:buChar char="→"/>
            </a:pPr>
            <a:r>
              <a:rPr lang="en-GB" dirty="0"/>
              <a:t> Is daily QC still of benefit for modern units?</a:t>
            </a:r>
          </a:p>
          <a:p>
            <a:pPr>
              <a:buFont typeface="Calibri" panose="020F0502020204030204" pitchFamily="34" charset="0"/>
              <a:buChar char="→"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This study: Overview of problems encountered with daily QC during the period January 2015 – January 2020 + 5 year trend analysis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358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9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network of digital mammography systems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0204" y="1825625"/>
            <a:ext cx="4929447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January 2015 </a:t>
            </a:r>
            <a:br>
              <a:rPr lang="en-GB" dirty="0"/>
            </a:br>
            <a:r>
              <a:rPr lang="en-GB" dirty="0"/>
              <a:t>102 devices (86 digital)</a:t>
            </a:r>
          </a:p>
          <a:p>
            <a:pPr marL="0" indent="0" algn="ctr">
              <a:buNone/>
            </a:pPr>
            <a:r>
              <a:rPr lang="en-GB" dirty="0"/>
              <a:t>↓</a:t>
            </a:r>
          </a:p>
          <a:p>
            <a:pPr marL="0" indent="0" algn="ctr">
              <a:buNone/>
            </a:pPr>
            <a:r>
              <a:rPr lang="en-GB" dirty="0"/>
              <a:t>January 2020</a:t>
            </a:r>
            <a:br>
              <a:rPr lang="en-GB" dirty="0"/>
            </a:br>
            <a:r>
              <a:rPr lang="en-GB" dirty="0"/>
              <a:t>107 devices (105 digital)</a:t>
            </a:r>
          </a:p>
          <a:p>
            <a:pPr marL="0" indent="0" algn="ctr">
              <a:buNone/>
            </a:pPr>
            <a:endParaRPr lang="en-GB" dirty="0"/>
          </a:p>
          <a:p>
            <a:r>
              <a:rPr lang="en-GB" dirty="0"/>
              <a:t>Systems are operated in Belgian breast screening programmes</a:t>
            </a:r>
          </a:p>
          <a:p>
            <a:r>
              <a:rPr lang="en-GB" dirty="0"/>
              <a:t>All major vendors represented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39</a:t>
            </a:fld>
            <a:endParaRPr lang="nl-BE"/>
          </a:p>
        </p:txBody>
      </p:sp>
      <p:graphicFrame>
        <p:nvGraphicFramePr>
          <p:cNvPr id="6" name="Grafiek 5"/>
          <p:cNvGraphicFramePr>
            <a:graphicFrameLocks/>
          </p:cNvGraphicFramePr>
          <p:nvPr>
            <p:extLst/>
          </p:nvPr>
        </p:nvGraphicFramePr>
        <p:xfrm>
          <a:off x="5443537" y="1690688"/>
          <a:ext cx="6334125" cy="4610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673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41731" t="19201" r="20469" b="9401"/>
          <a:stretch/>
        </p:blipFill>
        <p:spPr>
          <a:xfrm>
            <a:off x="4999521" y="365125"/>
            <a:ext cx="5227767" cy="555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Afbeeldingsresultaat voor rotsklimmen bergen  met pik en houwe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6" r="39326"/>
          <a:stretch/>
        </p:blipFill>
        <p:spPr bwMode="auto">
          <a:xfrm>
            <a:off x="5981889" y="834189"/>
            <a:ext cx="3884006" cy="361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53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Remotely controlled daily Quality Control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Performed by local radiographers</a:t>
            </a:r>
          </a:p>
          <a:p>
            <a:r>
              <a:rPr lang="en-GB" dirty="0"/>
              <a:t>2 ‘For Processing’ images of a 4cm PMMA block</a:t>
            </a:r>
          </a:p>
          <a:p>
            <a:pPr lvl="1"/>
            <a:r>
              <a:rPr lang="en-GB" dirty="0"/>
              <a:t>Under AEC</a:t>
            </a:r>
          </a:p>
          <a:p>
            <a:pPr lvl="1"/>
            <a:r>
              <a:rPr lang="en-GB" dirty="0"/>
              <a:t>Geometry used for breast cancer screening</a:t>
            </a:r>
          </a:p>
          <a:p>
            <a:pPr lvl="1"/>
            <a:r>
              <a:rPr lang="en-GB" dirty="0"/>
              <a:t>With grid</a:t>
            </a:r>
          </a:p>
          <a:p>
            <a:pPr lvl="1"/>
            <a:r>
              <a:rPr lang="en-GB" dirty="0"/>
              <a:t>Using rigid compression plate</a:t>
            </a:r>
          </a:p>
          <a:p>
            <a:pPr lvl="1"/>
            <a:r>
              <a:rPr lang="en-GB" dirty="0"/>
              <a:t>180˚ rotation of PMMA between 2 exposures</a:t>
            </a:r>
          </a:p>
          <a:p>
            <a:r>
              <a:rPr lang="en-GB" dirty="0"/>
              <a:t>Data send to the physicists for analysis </a:t>
            </a:r>
          </a:p>
          <a:p>
            <a:r>
              <a:rPr lang="en-GB" dirty="0"/>
              <a:t>Using commercially available software (</a:t>
            </a:r>
            <a:r>
              <a:rPr lang="en-GB" dirty="0" err="1"/>
              <a:t>Qaelum</a:t>
            </a:r>
            <a:r>
              <a:rPr lang="en-GB" dirty="0"/>
              <a:t> NV, Leuven, Belgium)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40</a:t>
            </a:fld>
            <a:endParaRPr lang="nl-BE"/>
          </a:p>
        </p:txBody>
      </p:sp>
      <p:pic>
        <p:nvPicPr>
          <p:cNvPr id="1026" name="Picture 2" descr="Qaelum - Patient Safety &amp; Quality in medical imag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67" y="3777756"/>
            <a:ext cx="2394066" cy="10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94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ep 15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19" name="Rechthoek 18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3" y="3402093"/>
            <a:ext cx="6432095" cy="3363450"/>
          </a:xfrm>
          <a:ln>
            <a:solidFill>
              <a:schemeClr val="tx1"/>
            </a:solidFill>
          </a:ln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41</a:t>
            </a:fld>
            <a:endParaRPr lang="nl-B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Data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98" y="1417902"/>
            <a:ext cx="6417517" cy="3606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hthoek 7"/>
          <p:cNvSpPr/>
          <p:nvPr/>
        </p:nvSpPr>
        <p:spPr>
          <a:xfrm>
            <a:off x="306963" y="1821437"/>
            <a:ext cx="18906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Date and time of received data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1197033" y="2660073"/>
            <a:ext cx="232756" cy="9975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hoek 10"/>
          <p:cNvSpPr/>
          <p:nvPr/>
        </p:nvSpPr>
        <p:spPr>
          <a:xfrm>
            <a:off x="1975357" y="2944821"/>
            <a:ext cx="2847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DICOM header tags</a:t>
            </a:r>
          </a:p>
        </p:txBody>
      </p:sp>
      <p:sp>
        <p:nvSpPr>
          <p:cNvPr id="12" name="Rechthoek 11"/>
          <p:cNvSpPr/>
          <p:nvPr/>
        </p:nvSpPr>
        <p:spPr>
          <a:xfrm>
            <a:off x="2624058" y="1421475"/>
            <a:ext cx="24965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Thumbnail images: </a:t>
            </a:r>
            <a:br>
              <a:rPr lang="en-GB" sz="2000" dirty="0"/>
            </a:br>
            <a:r>
              <a:rPr lang="en-GB" sz="2000" dirty="0"/>
              <a:t>   mean pixel value </a:t>
            </a:r>
            <a:br>
              <a:rPr lang="en-GB" sz="2000" dirty="0"/>
            </a:br>
            <a:r>
              <a:rPr lang="en-GB" sz="2000" dirty="0"/>
              <a:t>   signal to noise ratio </a:t>
            </a:r>
            <a:br>
              <a:rPr lang="en-GB" sz="2000" dirty="0"/>
            </a:br>
            <a:r>
              <a:rPr lang="en-GB" sz="2000" dirty="0"/>
              <a:t>   peak variance</a:t>
            </a:r>
          </a:p>
        </p:txBody>
      </p:sp>
      <p:sp>
        <p:nvSpPr>
          <p:cNvPr id="13" name="Rechthoek 12"/>
          <p:cNvSpPr/>
          <p:nvPr/>
        </p:nvSpPr>
        <p:spPr>
          <a:xfrm>
            <a:off x="8105253" y="890472"/>
            <a:ext cx="23225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Noise power spectra</a:t>
            </a:r>
            <a:endParaRPr lang="nl-BE" sz="2000" dirty="0"/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10282844" y="1284744"/>
            <a:ext cx="289748" cy="4839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/>
          <p:cNvSpPr/>
          <p:nvPr/>
        </p:nvSpPr>
        <p:spPr>
          <a:xfrm>
            <a:off x="6987054" y="5050299"/>
            <a:ext cx="4366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Part of original image automatically cropped around localized artefacts</a:t>
            </a:r>
          </a:p>
        </p:txBody>
      </p:sp>
      <p:cxnSp>
        <p:nvCxnSpPr>
          <p:cNvPr id="18" name="Rechte verbindingslijn met pijl 17"/>
          <p:cNvCxnSpPr/>
          <p:nvPr/>
        </p:nvCxnSpPr>
        <p:spPr>
          <a:xfrm>
            <a:off x="5104019" y="2094703"/>
            <a:ext cx="579017" cy="11137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Afbeelding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31" y="5784073"/>
            <a:ext cx="798768" cy="866748"/>
          </a:xfrm>
          <a:prstGeom prst="rect">
            <a:avLst/>
          </a:prstGeom>
        </p:spPr>
      </p:pic>
      <p:cxnSp>
        <p:nvCxnSpPr>
          <p:cNvPr id="21" name="Rechte verbindingslijn met pijl 20"/>
          <p:cNvCxnSpPr/>
          <p:nvPr/>
        </p:nvCxnSpPr>
        <p:spPr>
          <a:xfrm>
            <a:off x="8023468" y="5758185"/>
            <a:ext cx="356754" cy="47025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210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Data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Date and time of received data</a:t>
            </a:r>
          </a:p>
          <a:p>
            <a:r>
              <a:rPr lang="en-GB" dirty="0"/>
              <a:t>DICOM header tags: some always visualized others visible via input panel</a:t>
            </a:r>
          </a:p>
          <a:p>
            <a:r>
              <a:rPr lang="en-GB" dirty="0"/>
              <a:t>Thumbnail images: mean pixel value, signal to noise ratio, variance</a:t>
            </a:r>
          </a:p>
          <a:p>
            <a:r>
              <a:rPr lang="en-GB" dirty="0"/>
              <a:t>Part of original image automatically cropped around localized artefacts</a:t>
            </a:r>
          </a:p>
          <a:p>
            <a:r>
              <a:rPr lang="en-GB" dirty="0"/>
              <a:t>Noise power spectra (currently not used)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7876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0"/>
            <a:ext cx="12192000" cy="142147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Picture 2" descr="kuleuven – I-Portfol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73" y="-148478"/>
            <a:ext cx="2265017" cy="113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UZ Leuv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268" y="131762"/>
            <a:ext cx="1570528" cy="5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Results: problems encountered Jan ‘15 – Jan ‘20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706942"/>
              </p:ext>
            </p:extLst>
          </p:nvPr>
        </p:nvGraphicFramePr>
        <p:xfrm>
          <a:off x="635235" y="5440673"/>
          <a:ext cx="10921529" cy="134346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1185">
                  <a:extLst>
                    <a:ext uri="{9D8B030D-6E8A-4147-A177-3AD203B41FA5}">
                      <a16:colId xmlns:a16="http://schemas.microsoft.com/office/drawing/2014/main" val="3312656484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2187340684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2482454281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131542834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2400784635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3062658790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462199527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1208133338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3446744039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1170908870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4002305435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2293640104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37112927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1607078477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3722192663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804569090"/>
                    </a:ext>
                  </a:extLst>
                </a:gridCol>
                <a:gridCol w="601185">
                  <a:extLst>
                    <a:ext uri="{9D8B030D-6E8A-4147-A177-3AD203B41FA5}">
                      <a16:colId xmlns:a16="http://schemas.microsoft.com/office/drawing/2014/main" val="1088276706"/>
                    </a:ext>
                  </a:extLst>
                </a:gridCol>
                <a:gridCol w="701384">
                  <a:extLst>
                    <a:ext uri="{9D8B030D-6E8A-4147-A177-3AD203B41FA5}">
                      <a16:colId xmlns:a16="http://schemas.microsoft.com/office/drawing/2014/main" val="3421220418"/>
                    </a:ext>
                  </a:extLst>
                </a:gridCol>
              </a:tblGrid>
              <a:tr h="180888"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Pixels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Lines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Blocks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 err="1">
                          <a:effectLst/>
                          <a:latin typeface="+mn-lt"/>
                        </a:rPr>
                        <a:t>Ghosts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 err="1">
                          <a:effectLst/>
                          <a:latin typeface="+mn-lt"/>
                        </a:rPr>
                        <a:t>Reprod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 err="1">
                          <a:effectLst/>
                          <a:latin typeface="+mn-lt"/>
                        </a:rPr>
                        <a:t>Inhomogeneities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Collimators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 err="1">
                          <a:effectLst/>
                          <a:latin typeface="+mn-lt"/>
                        </a:rPr>
                        <a:t>Other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Total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2764641279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2015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12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46%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12%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15%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8%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15%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26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768458668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2016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19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56%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5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15%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12%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9%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37455275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2017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42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54%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8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10%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5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6%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4%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14%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5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6%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78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939272830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2018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25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64%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8%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13%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8%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5%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39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4010403079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2019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40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49%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9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11%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4+24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34%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2%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82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795507860"/>
                  </a:ext>
                </a:extLst>
              </a:tr>
              <a:tr h="180888"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138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53%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28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11%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14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14+24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>
                          <a:effectLst/>
                          <a:latin typeface="+mn-lt"/>
                        </a:rPr>
                        <a:t>5% + 9%</a:t>
                      </a:r>
                      <a:endParaRPr lang="nl-B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18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7%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15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6%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7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3%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0%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200" u="none" strike="noStrike" dirty="0">
                          <a:effectLst/>
                          <a:latin typeface="+mn-lt"/>
                        </a:rPr>
                        <a:t>259</a:t>
                      </a:r>
                      <a:endParaRPr lang="nl-B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44" marR="9044" marT="9044" marB="0" anchor="b"/>
                </a:tc>
                <a:extLst>
                  <a:ext uri="{0D108BD9-81ED-4DB2-BD59-A6C34878D82A}">
                    <a16:rowId xmlns:a16="http://schemas.microsoft.com/office/drawing/2014/main" val="1865274009"/>
                  </a:ext>
                </a:extLst>
              </a:tr>
            </a:tbl>
          </a:graphicData>
        </a:graphic>
      </p:graphicFrame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5769721" y="1690688"/>
            <a:ext cx="5870171" cy="37499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All artefacts subdivided in 8 categories</a:t>
            </a:r>
            <a:br>
              <a:rPr lang="en-GB" dirty="0"/>
            </a:br>
            <a:endParaRPr lang="en-GB" dirty="0"/>
          </a:p>
          <a:p>
            <a:r>
              <a:rPr lang="en-GB" dirty="0"/>
              <a:t>Pixels: localized artefacts</a:t>
            </a:r>
          </a:p>
          <a:p>
            <a:r>
              <a:rPr lang="en-GB" dirty="0"/>
              <a:t>Lines: line or line segment artefacts</a:t>
            </a:r>
          </a:p>
          <a:p>
            <a:r>
              <a:rPr lang="en-GB" dirty="0"/>
              <a:t>Blocks: special pattern or detector blocks visible</a:t>
            </a:r>
          </a:p>
          <a:p>
            <a:r>
              <a:rPr lang="en-GB" dirty="0"/>
              <a:t>Ghosts: lag and ghosts</a:t>
            </a:r>
          </a:p>
          <a:p>
            <a:r>
              <a:rPr lang="en-GB" dirty="0"/>
              <a:t>Reprod: sudden changes in exposure signifiers</a:t>
            </a:r>
          </a:p>
          <a:p>
            <a:r>
              <a:rPr lang="en-GB" dirty="0"/>
              <a:t>Inhomogeneities</a:t>
            </a:r>
          </a:p>
          <a:p>
            <a:r>
              <a:rPr lang="en-GB" dirty="0"/>
              <a:t>Collimators: collimator problems</a:t>
            </a:r>
          </a:p>
          <a:p>
            <a:r>
              <a:rPr lang="en-GB" dirty="0"/>
              <a:t>Other </a:t>
            </a:r>
          </a:p>
        </p:txBody>
      </p:sp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139998"/>
              </p:ext>
            </p:extLst>
          </p:nvPr>
        </p:nvGraphicFramePr>
        <p:xfrm>
          <a:off x="552108" y="1449828"/>
          <a:ext cx="4784663" cy="399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43</a:t>
            </a:fld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3383280" y="2133309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Total: 259 issues</a:t>
            </a:r>
          </a:p>
        </p:txBody>
      </p:sp>
    </p:spTree>
    <p:extLst>
      <p:ext uri="{BB962C8B-B14F-4D97-AF65-F5344CB8AC3E}">
        <p14:creationId xmlns:p14="http://schemas.microsoft.com/office/powerpoint/2010/main" val="21209432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Localized artefacts: 138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94/138 local detector failure</a:t>
            </a:r>
          </a:p>
          <a:p>
            <a:r>
              <a:rPr lang="en-GB" dirty="0"/>
              <a:t>27/138 originate from somewhere in the system or from the PMMA</a:t>
            </a:r>
          </a:p>
          <a:p>
            <a:pPr lvl="1"/>
            <a:r>
              <a:rPr lang="en-GB" dirty="0"/>
              <a:t>13/27 dust on PMMA test block</a:t>
            </a:r>
          </a:p>
          <a:p>
            <a:r>
              <a:rPr lang="en-GB" dirty="0"/>
              <a:t>17/138 after equipment was serviced by technician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44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/>
          <a:srcRect l="2543" t="2572" r="3239" b="3515"/>
          <a:stretch/>
        </p:blipFill>
        <p:spPr>
          <a:xfrm>
            <a:off x="895350" y="3905250"/>
            <a:ext cx="2581275" cy="27146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/>
          <a:srcRect l="1980" t="2572" r="1815" b="2526"/>
          <a:stretch/>
        </p:blipFill>
        <p:spPr>
          <a:xfrm>
            <a:off x="4438649" y="3905250"/>
            <a:ext cx="3238501" cy="2743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/>
          <a:srcRect l="2830" t="2242" r="3647" b="2526"/>
          <a:stretch/>
        </p:blipFill>
        <p:spPr>
          <a:xfrm>
            <a:off x="8696326" y="3895725"/>
            <a:ext cx="21717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91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0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 problems: 28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9/28 solved by calibration (service technician or local personnel)</a:t>
            </a:r>
          </a:p>
          <a:p>
            <a:r>
              <a:rPr lang="en-GB" dirty="0"/>
              <a:t>12/28 no information</a:t>
            </a:r>
          </a:p>
          <a:p>
            <a:r>
              <a:rPr lang="en-GB" dirty="0"/>
              <a:t>5/28 detector replacement</a:t>
            </a:r>
          </a:p>
          <a:p>
            <a:r>
              <a:rPr lang="en-GB" dirty="0"/>
              <a:t>2/28 </a:t>
            </a:r>
            <a:r>
              <a:rPr lang="en-GB" dirty="0">
                <a:solidFill>
                  <a:schemeClr val="accent2"/>
                </a:solidFill>
              </a:rPr>
              <a:t>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45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741" y="3792859"/>
            <a:ext cx="2023833" cy="28333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374" y="3792860"/>
            <a:ext cx="2316164" cy="283336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375" y="3795362"/>
            <a:ext cx="2819630" cy="2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0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9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62" y="3862794"/>
            <a:ext cx="4600575" cy="28944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74" y="3862794"/>
            <a:ext cx="3171825" cy="28229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Defective blocks: 14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7/14 detector replacement</a:t>
            </a:r>
          </a:p>
          <a:p>
            <a:r>
              <a:rPr lang="en-GB" dirty="0"/>
              <a:t>4/14 calibration by service technician</a:t>
            </a:r>
          </a:p>
          <a:p>
            <a:r>
              <a:rPr lang="en-GB" dirty="0"/>
              <a:t>2/14 no information</a:t>
            </a:r>
          </a:p>
          <a:p>
            <a:r>
              <a:rPr lang="en-GB" dirty="0"/>
              <a:t>1/14 due to software upgrade, solved by intervention of service technician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1482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8" name="Rechthoek 7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9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5" y="3929856"/>
            <a:ext cx="5288200" cy="32138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Ghost and lag problems: 38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24/38 systematic ghosts, in a-Se based x-ray detectors</a:t>
            </a:r>
          </a:p>
          <a:p>
            <a:r>
              <a:rPr lang="en-GB" dirty="0"/>
              <a:t>8/38 after service, solved by calibration (service technician or local personnel)</a:t>
            </a:r>
          </a:p>
          <a:p>
            <a:r>
              <a:rPr lang="en-GB" dirty="0"/>
              <a:t>5/38 use of small compression paddle during calibration</a:t>
            </a:r>
          </a:p>
          <a:p>
            <a:r>
              <a:rPr lang="en-GB" dirty="0"/>
              <a:t>1/38 ghost + line artefact + defective pixels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47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49" y="4431487"/>
            <a:ext cx="1895475" cy="22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08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/>
              <a:t>Sudden changes in exposure signifiers: 18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5/18 larger than normal variability</a:t>
            </a:r>
          </a:p>
          <a:p>
            <a:r>
              <a:rPr lang="en-GB" dirty="0"/>
              <a:t>13/18 sudden changes after service or software upgrade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48</a:t>
            </a:fld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844568"/>
            <a:ext cx="7010400" cy="378165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98516" y="3474720"/>
            <a:ext cx="12011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Mean pixelvalue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39338" y="5281310"/>
            <a:ext cx="860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Snr</a:t>
            </a:r>
          </a:p>
        </p:txBody>
      </p:sp>
    </p:spTree>
    <p:extLst>
      <p:ext uri="{BB962C8B-B14F-4D97-AF65-F5344CB8AC3E}">
        <p14:creationId xmlns:p14="http://schemas.microsoft.com/office/powerpoint/2010/main" val="2457113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Inhomogeneities: 15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1/15 present during the whole life of the detector, unexplained</a:t>
            </a:r>
          </a:p>
          <a:p>
            <a:r>
              <a:rPr lang="en-GB" dirty="0"/>
              <a:t>6/15 solved by calibration (service technician or local personnel)</a:t>
            </a:r>
          </a:p>
          <a:p>
            <a:r>
              <a:rPr lang="en-GB" dirty="0"/>
              <a:t>1/15 grid problem</a:t>
            </a:r>
          </a:p>
          <a:p>
            <a:r>
              <a:rPr lang="en-GB" dirty="0"/>
              <a:t>2/15 due to software upgrade, solved by new software version</a:t>
            </a:r>
          </a:p>
          <a:p>
            <a:r>
              <a:rPr lang="en-GB" dirty="0"/>
              <a:t>1/15 Moiré pattern, solved by new software version</a:t>
            </a:r>
          </a:p>
          <a:p>
            <a:r>
              <a:rPr lang="en-GB" dirty="0"/>
              <a:t>2/15 detector replacement</a:t>
            </a:r>
          </a:p>
          <a:p>
            <a:r>
              <a:rPr lang="en-GB" dirty="0"/>
              <a:t>1/15 more than one issue (ghost + lines + pixels)</a:t>
            </a:r>
          </a:p>
          <a:p>
            <a:r>
              <a:rPr lang="en-GB" dirty="0"/>
              <a:t>1/15 spontaneously resolved, unexplained 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975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t="4764" r="65162" b="24637"/>
          <a:stretch/>
        </p:blipFill>
        <p:spPr>
          <a:xfrm>
            <a:off x="4389521" y="786064"/>
            <a:ext cx="7527758" cy="48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8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10" name="Rechthoek 9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1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Inhomogeneities: 15 issues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50</a:t>
            </a:fld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87" y="1825625"/>
            <a:ext cx="2962275" cy="44291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137" y="1844675"/>
            <a:ext cx="2695575" cy="441007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7" y="1816099"/>
            <a:ext cx="27717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9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75" y="2203313"/>
            <a:ext cx="2857458" cy="3225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Collimator problems: 7 issues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6591300" cy="4351338"/>
          </a:xfrm>
        </p:spPr>
        <p:txBody>
          <a:bodyPr/>
          <a:lstStyle/>
          <a:p>
            <a:r>
              <a:rPr lang="en-GB" dirty="0"/>
              <a:t>6/7 readjustment of collimator</a:t>
            </a:r>
          </a:p>
          <a:p>
            <a:pPr lvl="1"/>
            <a:r>
              <a:rPr lang="en-GB" dirty="0"/>
              <a:t>2/6 after planned service by technician</a:t>
            </a:r>
          </a:p>
          <a:p>
            <a:pPr lvl="1"/>
            <a:r>
              <a:rPr lang="en-GB" dirty="0"/>
              <a:t>2/6 visible in clinical images</a:t>
            </a:r>
          </a:p>
          <a:p>
            <a:pPr lvl="1"/>
            <a:r>
              <a:rPr lang="en-GB" dirty="0"/>
              <a:t>1/6 visible in clinical images, but not detected in DQC → classified as ‘Other’</a:t>
            </a:r>
          </a:p>
          <a:p>
            <a:r>
              <a:rPr lang="en-GB" dirty="0"/>
              <a:t>1/7 inappropriate positioning of the PMMA block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4503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trend analysis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105 systems: January 2015 (or when put into service) – January 2020</a:t>
            </a:r>
          </a:p>
          <a:p>
            <a:endParaRPr lang="en-GB" dirty="0"/>
          </a:p>
          <a:p>
            <a:r>
              <a:rPr lang="en-GB" dirty="0"/>
              <a:t>46/105 stable</a:t>
            </a:r>
          </a:p>
          <a:p>
            <a:r>
              <a:rPr lang="en-GB" dirty="0"/>
              <a:t>54/105 sudden or gradual changes in exposure settings</a:t>
            </a:r>
          </a:p>
          <a:p>
            <a:pPr lvl="1"/>
            <a:r>
              <a:rPr lang="en-GB" dirty="0"/>
              <a:t>38/54 only sudden changes due to new software settings</a:t>
            </a:r>
          </a:p>
          <a:p>
            <a:pPr lvl="1"/>
            <a:r>
              <a:rPr lang="en-GB" dirty="0"/>
              <a:t>9/54 high variability </a:t>
            </a:r>
          </a:p>
          <a:p>
            <a:pPr lvl="1"/>
            <a:r>
              <a:rPr lang="en-GB" dirty="0"/>
              <a:t>7/54 sudden changes and gradual changes or high variability</a:t>
            </a:r>
          </a:p>
          <a:p>
            <a:r>
              <a:rPr lang="en-GB" dirty="0"/>
              <a:t>5/105 steady change due to slow deterioration of component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9369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6" name="Rechthoek 5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7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Analysis has some subjective aspects</a:t>
            </a:r>
          </a:p>
          <a:p>
            <a:r>
              <a:rPr lang="en-GB" dirty="0"/>
              <a:t>Analysis and alerting could be automated </a:t>
            </a:r>
          </a:p>
          <a:p>
            <a:r>
              <a:rPr lang="en-GB" dirty="0"/>
              <a:t>Remedial action is not always communicated</a:t>
            </a:r>
          </a:p>
          <a:p>
            <a:r>
              <a:rPr lang="en-GB" dirty="0"/>
              <a:t>Relevance of issues is not known</a:t>
            </a:r>
          </a:p>
          <a:p>
            <a:r>
              <a:rPr lang="en-GB" dirty="0"/>
              <a:t>Noise power spectra are not analysed currently</a:t>
            </a:r>
          </a:p>
          <a:p>
            <a:r>
              <a:rPr lang="en-GB" dirty="0"/>
              <a:t>Not proven that thumbnail images show all problems</a:t>
            </a:r>
          </a:p>
          <a:p>
            <a:r>
              <a:rPr lang="en-GB" dirty="0"/>
              <a:t>Some changes go undetected e.g. sharpness, post processing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0665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657350" y="4800756"/>
            <a:ext cx="8324850" cy="85725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ep 5"/>
          <p:cNvGrpSpPr/>
          <p:nvPr/>
        </p:nvGrpSpPr>
        <p:grpSpPr>
          <a:xfrm>
            <a:off x="0" y="-148478"/>
            <a:ext cx="12192000" cy="1569953"/>
            <a:chOff x="0" y="-148478"/>
            <a:chExt cx="12192000" cy="1569953"/>
          </a:xfrm>
        </p:grpSpPr>
        <p:sp>
          <p:nvSpPr>
            <p:cNvPr id="7" name="Rechthoek 6"/>
            <p:cNvSpPr/>
            <p:nvPr/>
          </p:nvSpPr>
          <p:spPr>
            <a:xfrm>
              <a:off x="0" y="0"/>
              <a:ext cx="12192000" cy="1421475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8" name="Picture 2" descr="kuleuven – I-Portfol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3273" y="-148478"/>
              <a:ext cx="2265017" cy="11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UZ Leuve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7268" y="131762"/>
              <a:ext cx="1570528" cy="54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9010650" cy="4351338"/>
          </a:xfrm>
        </p:spPr>
        <p:txBody>
          <a:bodyPr/>
          <a:lstStyle/>
          <a:p>
            <a:r>
              <a:rPr lang="en-GB" dirty="0"/>
              <a:t>Still large number of artefacts detected</a:t>
            </a:r>
          </a:p>
          <a:p>
            <a:r>
              <a:rPr lang="en-GB" dirty="0"/>
              <a:t>Daily QC ensures constant quality of the system</a:t>
            </a:r>
          </a:p>
          <a:p>
            <a:r>
              <a:rPr lang="en-GB" dirty="0"/>
              <a:t>Daily QC allows to find issues before they develop into major problems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39420-2B69-4A10-BD97-509CD6E02558}" type="slidenum">
              <a:rPr lang="nl-BE" smtClean="0"/>
              <a:t>54</a:t>
            </a:fld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1662546" y="4752625"/>
            <a:ext cx="8563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 our service, we consider that the number of problems detected and solved justifies the effort of daily QC</a:t>
            </a:r>
          </a:p>
          <a:p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109714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6026" cy="1325563"/>
          </a:xfrm>
          <a:solidFill>
            <a:schemeClr val="bg1"/>
          </a:solidFill>
        </p:spPr>
        <p:txBody>
          <a:bodyPr/>
          <a:lstStyle/>
          <a:p>
            <a:r>
              <a:rPr lang="nl-BE" dirty="0"/>
              <a:t>Ik hoop dat ik u later kan berichten uit Chicago…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337886" y="6356350"/>
            <a:ext cx="2743200" cy="365125"/>
          </a:xfrm>
        </p:spPr>
        <p:txBody>
          <a:bodyPr/>
          <a:lstStyle/>
          <a:p>
            <a:fld id="{3FC39420-2B69-4A10-BD97-509CD6E02558}" type="slidenum">
              <a:rPr lang="nl-BE" smtClean="0"/>
              <a:t>55</a:t>
            </a:fld>
            <a:endParaRPr lang="nl-BE"/>
          </a:p>
        </p:txBody>
      </p:sp>
      <p:pic>
        <p:nvPicPr>
          <p:cNvPr id="6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" b="18970"/>
          <a:stretch/>
        </p:blipFill>
        <p:spPr>
          <a:xfrm>
            <a:off x="2815979" y="2731017"/>
            <a:ext cx="2598229" cy="3766034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-281"/>
          <a:stretch/>
        </p:blipFill>
        <p:spPr>
          <a:xfrm>
            <a:off x="317232" y="1549985"/>
            <a:ext cx="2159568" cy="49470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5" t="737" r="10150"/>
          <a:stretch/>
        </p:blipFill>
        <p:spPr>
          <a:xfrm>
            <a:off x="8711627" y="1579527"/>
            <a:ext cx="3232599" cy="226763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" r="21137"/>
          <a:stretch/>
        </p:blipFill>
        <p:spPr>
          <a:xfrm>
            <a:off x="8664474" y="4199881"/>
            <a:ext cx="3284836" cy="229716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67" y="1579527"/>
            <a:ext cx="2763649" cy="491752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76" y="1579527"/>
            <a:ext cx="2654433" cy="149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3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866274"/>
            <a:ext cx="10904621" cy="186715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“A large retrospective study of non-compliance findings at half yearly medical physics tests of digital mammography devices using a vendor neutral (European) test protocol”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2733424"/>
            <a:ext cx="11081085" cy="3940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  <a:t>Door: Hannelore Verhoeven, Joke Binst, Kim Lemmens, Annelies Jacobs, Hilde Bosmans</a:t>
            </a:r>
          </a:p>
          <a:p>
            <a:pPr marL="0" indent="0">
              <a:buNone/>
            </a:pPr>
            <a:endParaRPr lang="nl-BE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  <a:t>Start: 1752 verslagen, van 131 toestellen, waarvan er 103 nog in dienst waren op het einde van 2020 en 28 hun volledige life </a:t>
            </a:r>
            <a:r>
              <a:rPr lang="nl-BE" dirty="0" err="1">
                <a:latin typeface="Calibri" panose="020F0502020204030204" pitchFamily="34" charset="0"/>
                <a:ea typeface="Calibri" panose="020F0502020204030204" pitchFamily="34" charset="0"/>
              </a:rPr>
              <a:t>cycle</a:t>
            </a:r>
            <a:r>
              <a:rPr lang="nl-BE" dirty="0">
                <a:latin typeface="Calibri" panose="020F0502020204030204" pitchFamily="34" charset="0"/>
                <a:ea typeface="Calibri" panose="020F0502020204030204" pitchFamily="34" charset="0"/>
              </a:rPr>
              <a:t> hebben gehad.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38199" y="6336632"/>
            <a:ext cx="248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Submitted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RSNA 2021</a:t>
            </a:r>
          </a:p>
        </p:txBody>
      </p:sp>
    </p:spTree>
    <p:extLst>
      <p:ext uri="{BB962C8B-B14F-4D97-AF65-F5344CB8AC3E}">
        <p14:creationId xmlns:p14="http://schemas.microsoft.com/office/powerpoint/2010/main" val="2818746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Typische problemen bij halfjaarlijkse testen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</a:t>
            </a:r>
            <a:r>
              <a:rPr lang="en-US" dirty="0" err="1"/>
              <a:t>totaal</a:t>
            </a:r>
            <a:r>
              <a:rPr lang="en-US" dirty="0"/>
              <a:t> 472 </a:t>
            </a:r>
            <a:r>
              <a:rPr lang="en-US" dirty="0" err="1"/>
              <a:t>problemen</a:t>
            </a:r>
            <a:r>
              <a:rPr lang="en-US" dirty="0"/>
              <a:t>, </a:t>
            </a:r>
            <a:r>
              <a:rPr lang="en-US" dirty="0" err="1"/>
              <a:t>waarvan</a:t>
            </a:r>
            <a:r>
              <a:rPr lang="en-US" dirty="0"/>
              <a:t> 144 </a:t>
            </a:r>
            <a:r>
              <a:rPr lang="en-US" dirty="0" err="1"/>
              <a:t>onmiddellijke</a:t>
            </a:r>
            <a:r>
              <a:rPr lang="en-US" dirty="0"/>
              <a:t> </a:t>
            </a:r>
            <a:r>
              <a:rPr lang="en-US" dirty="0" err="1"/>
              <a:t>actie</a:t>
            </a:r>
            <a:r>
              <a:rPr lang="en-US" dirty="0"/>
              <a:t> </a:t>
            </a:r>
            <a:r>
              <a:rPr lang="en-US" dirty="0" err="1"/>
              <a:t>vroegen</a:t>
            </a:r>
            <a:r>
              <a:rPr lang="en-US" dirty="0"/>
              <a:t>. </a:t>
            </a:r>
          </a:p>
          <a:p>
            <a:pPr>
              <a:buFontTx/>
              <a:buChar char="-"/>
            </a:pPr>
            <a:r>
              <a:rPr lang="en-US" dirty="0" err="1"/>
              <a:t>homogeniteit</a:t>
            </a:r>
            <a:r>
              <a:rPr lang="en-US" dirty="0"/>
              <a:t> 119 (no severe remarks),  </a:t>
            </a:r>
          </a:p>
          <a:p>
            <a:pPr>
              <a:buFontTx/>
              <a:buChar char="-"/>
            </a:pPr>
            <a:r>
              <a:rPr lang="en-US" dirty="0"/>
              <a:t>alignment van het x-</a:t>
            </a:r>
            <a:r>
              <a:rPr lang="en-US" dirty="0" err="1"/>
              <a:t>stralenveld</a:t>
            </a:r>
            <a:r>
              <a:rPr lang="en-US" dirty="0"/>
              <a:t> 81 (80 severe), </a:t>
            </a:r>
          </a:p>
          <a:p>
            <a:pPr>
              <a:buFontTx/>
              <a:buChar char="-"/>
            </a:pPr>
            <a:r>
              <a:rPr lang="en-US" dirty="0" err="1"/>
              <a:t>compressie</a:t>
            </a:r>
            <a:r>
              <a:rPr lang="en-US" dirty="0"/>
              <a:t> 69 (20 severe), </a:t>
            </a:r>
            <a:r>
              <a:rPr lang="en-US" dirty="0" err="1"/>
              <a:t>dosis-dikte</a:t>
            </a:r>
            <a:r>
              <a:rPr lang="en-US" dirty="0"/>
              <a:t> </a:t>
            </a:r>
            <a:r>
              <a:rPr lang="en-US" dirty="0" err="1"/>
              <a:t>afregeling</a:t>
            </a:r>
            <a:r>
              <a:rPr lang="en-US" dirty="0"/>
              <a:t> 42 (35 severe), </a:t>
            </a:r>
          </a:p>
          <a:p>
            <a:pPr>
              <a:buFontTx/>
              <a:buChar char="-"/>
            </a:pPr>
            <a:r>
              <a:rPr lang="en-US" dirty="0" err="1"/>
              <a:t>korte</a:t>
            </a:r>
            <a:r>
              <a:rPr lang="en-US" dirty="0"/>
              <a:t> </a:t>
            </a:r>
            <a:r>
              <a:rPr lang="en-US" dirty="0" err="1"/>
              <a:t>termijn</a:t>
            </a:r>
            <a:r>
              <a:rPr lang="en-US" dirty="0"/>
              <a:t> </a:t>
            </a:r>
            <a:r>
              <a:rPr lang="en-US" dirty="0" err="1"/>
              <a:t>reproduceerbaarheid</a:t>
            </a:r>
            <a:r>
              <a:rPr lang="en-US" dirty="0"/>
              <a:t> 39, tube voltage 23 (1 severe), </a:t>
            </a:r>
          </a:p>
          <a:p>
            <a:pPr>
              <a:buFontTx/>
              <a:buChar char="-"/>
            </a:pPr>
            <a:r>
              <a:rPr lang="en-US" dirty="0" err="1"/>
              <a:t>verandering</a:t>
            </a:r>
            <a:r>
              <a:rPr lang="en-US" dirty="0"/>
              <a:t> van de settings 29,  </a:t>
            </a:r>
            <a:r>
              <a:rPr lang="en-US" dirty="0" err="1"/>
              <a:t>dosimetrie</a:t>
            </a:r>
            <a:r>
              <a:rPr lang="en-US" dirty="0"/>
              <a:t> 23, </a:t>
            </a:r>
          </a:p>
          <a:p>
            <a:pPr>
              <a:buFontTx/>
              <a:buChar char="-"/>
            </a:pPr>
            <a:r>
              <a:rPr lang="en-US" dirty="0"/>
              <a:t>local dense area test 14, </a:t>
            </a:r>
          </a:p>
          <a:p>
            <a:pPr>
              <a:buFontTx/>
              <a:buChar char="-"/>
            </a:pPr>
            <a:r>
              <a:rPr lang="en-US" dirty="0"/>
              <a:t>contrast detail 11 (8 severe), </a:t>
            </a:r>
          </a:p>
          <a:p>
            <a:pPr>
              <a:buFontTx/>
              <a:buChar char="-"/>
            </a:pPr>
            <a:r>
              <a:rPr lang="en-US" dirty="0"/>
              <a:t>software problems 7, noise 3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12.</a:t>
            </a:r>
            <a:endParaRPr lang="nl-BE" dirty="0"/>
          </a:p>
          <a:p>
            <a:endParaRPr lang="nl-BE" dirty="0"/>
          </a:p>
        </p:txBody>
      </p:sp>
      <p:sp>
        <p:nvSpPr>
          <p:cNvPr id="4" name="Tekstvak 3"/>
          <p:cNvSpPr txBox="1"/>
          <p:nvPr/>
        </p:nvSpPr>
        <p:spPr>
          <a:xfrm>
            <a:off x="838199" y="6336632"/>
            <a:ext cx="248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Submitted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RSNA 2021</a:t>
            </a:r>
          </a:p>
        </p:txBody>
      </p:sp>
    </p:spTree>
    <p:extLst>
      <p:ext uri="{BB962C8B-B14F-4D97-AF65-F5344CB8AC3E}">
        <p14:creationId xmlns:p14="http://schemas.microsoft.com/office/powerpoint/2010/main" val="22722332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1289635"/>
            <a:ext cx="5678903" cy="530021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28 systemen over hun life </a:t>
            </a:r>
            <a:r>
              <a:rPr lang="nl-BE" dirty="0" err="1"/>
              <a:t>cycle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5606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Basisprincipes</a:t>
            </a:r>
            <a:r>
              <a:rPr lang="en-US" dirty="0"/>
              <a:t> van </a:t>
            </a:r>
            <a:r>
              <a:rPr lang="en-US" dirty="0" err="1"/>
              <a:t>tomosynthese</a:t>
            </a:r>
            <a:endParaRPr lang="en-US" dirty="0"/>
          </a:p>
        </p:txBody>
      </p:sp>
      <p:grpSp>
        <p:nvGrpSpPr>
          <p:cNvPr id="6" name="Group 48"/>
          <p:cNvGrpSpPr>
            <a:grpSpLocks noChangeAspect="1"/>
          </p:cNvGrpSpPr>
          <p:nvPr/>
        </p:nvGrpSpPr>
        <p:grpSpPr>
          <a:xfrm>
            <a:off x="1989913" y="2224009"/>
            <a:ext cx="3410232" cy="3125521"/>
            <a:chOff x="5004048" y="2051429"/>
            <a:chExt cx="3194325" cy="292764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051429"/>
              <a:ext cx="3000375" cy="264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50"/>
            <p:cNvSpPr txBox="1"/>
            <p:nvPr/>
          </p:nvSpPr>
          <p:spPr>
            <a:xfrm>
              <a:off x="5467946" y="4729577"/>
              <a:ext cx="2730427" cy="249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131" dirty="0" err="1">
                  <a:solidFill>
                    <a:schemeClr val="bg2"/>
                  </a:solidFill>
                </a:rPr>
                <a:t>Sechopoulos</a:t>
              </a:r>
              <a:r>
                <a:rPr lang="nl-BE" sz="1131" dirty="0">
                  <a:solidFill>
                    <a:schemeClr val="bg2"/>
                  </a:solidFill>
                </a:rPr>
                <a:t> </a:t>
              </a:r>
              <a:r>
                <a:rPr lang="nl-BE" sz="1131" dirty="0" err="1">
                  <a:solidFill>
                    <a:schemeClr val="bg2"/>
                  </a:solidFill>
                </a:rPr>
                <a:t>Med</a:t>
              </a:r>
              <a:r>
                <a:rPr lang="nl-BE" sz="1131" dirty="0">
                  <a:solidFill>
                    <a:schemeClr val="bg2"/>
                  </a:solidFill>
                </a:rPr>
                <a:t>. </a:t>
              </a:r>
              <a:r>
                <a:rPr lang="nl-BE" sz="1131" dirty="0" err="1">
                  <a:solidFill>
                    <a:schemeClr val="bg2"/>
                  </a:solidFill>
                </a:rPr>
                <a:t>Phys</a:t>
              </a:r>
              <a:r>
                <a:rPr lang="nl-BE" sz="1131" dirty="0">
                  <a:solidFill>
                    <a:schemeClr val="bg2"/>
                  </a:solidFill>
                </a:rPr>
                <a:t>. 2013</a:t>
              </a:r>
            </a:p>
          </p:txBody>
        </p:sp>
      </p:grpSp>
      <p:grpSp>
        <p:nvGrpSpPr>
          <p:cNvPr id="9" name="Group 5"/>
          <p:cNvGrpSpPr>
            <a:grpSpLocks noChangeAspect="1"/>
          </p:cNvGrpSpPr>
          <p:nvPr/>
        </p:nvGrpSpPr>
        <p:grpSpPr>
          <a:xfrm>
            <a:off x="5772808" y="2099746"/>
            <a:ext cx="2096231" cy="2913430"/>
            <a:chOff x="7059495" y="2003841"/>
            <a:chExt cx="1771976" cy="246276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59495" y="2003841"/>
              <a:ext cx="671958" cy="90711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42757" y="2263016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26018" y="2522190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09279" y="2781365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792541" y="3040539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975802" y="3299714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59064" y="3558889"/>
              <a:ext cx="672407" cy="9077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7" name="Picture 2" descr="\\freezer\Radiologie\impax\Images\DE_DONDER_IRMA_LOUISA_83847624\PACS4053604_20101004\294092382_1.jpg"/>
          <p:cNvPicPr>
            <a:picLocks noChangeAspect="1" noChangeArrowheads="1"/>
          </p:cNvPicPr>
          <p:nvPr/>
        </p:nvPicPr>
        <p:blipFill>
          <a:blip r:embed="rId12" cstate="print"/>
          <a:srcRect l="22395" t="11817" r="11356" b="18859"/>
          <a:stretch>
            <a:fillRect/>
          </a:stretch>
        </p:blipFill>
        <p:spPr bwMode="auto">
          <a:xfrm>
            <a:off x="8565040" y="2380288"/>
            <a:ext cx="2102961" cy="2643712"/>
          </a:xfrm>
          <a:prstGeom prst="rect">
            <a:avLst/>
          </a:prstGeom>
          <a:noFill/>
        </p:spPr>
      </p:pic>
      <p:sp>
        <p:nvSpPr>
          <p:cNvPr id="2" name="Tekstvak 1"/>
          <p:cNvSpPr txBox="1"/>
          <p:nvPr/>
        </p:nvSpPr>
        <p:spPr>
          <a:xfrm>
            <a:off x="3329497" y="5444004"/>
            <a:ext cx="73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latin typeface="Centaur" panose="02030504050205020304" pitchFamily="18" charset="0"/>
              </a:rPr>
              <a:t>New </a:t>
            </a:r>
            <a:r>
              <a:rPr lang="nl-BE" dirty="0" err="1">
                <a:latin typeface="Centaur" panose="02030504050205020304" pitchFamily="18" charset="0"/>
              </a:rPr>
              <a:t>acq</a:t>
            </a:r>
            <a:r>
              <a:rPr lang="nl-BE" dirty="0">
                <a:latin typeface="Centaur" panose="02030504050205020304" pitchFamily="18" charset="0"/>
              </a:rPr>
              <a:t> mode                 low </a:t>
            </a:r>
            <a:r>
              <a:rPr lang="nl-BE" dirty="0" err="1">
                <a:latin typeface="Centaur" panose="02030504050205020304" pitchFamily="18" charset="0"/>
              </a:rPr>
              <a:t>dose</a:t>
            </a:r>
            <a:r>
              <a:rPr lang="nl-BE" dirty="0">
                <a:latin typeface="Centaur" panose="02030504050205020304" pitchFamily="18" charset="0"/>
              </a:rPr>
              <a:t> 2D </a:t>
            </a:r>
            <a:r>
              <a:rPr lang="nl-BE" dirty="0" err="1">
                <a:latin typeface="Centaur" panose="02030504050205020304" pitchFamily="18" charset="0"/>
              </a:rPr>
              <a:t>projections</a:t>
            </a:r>
            <a:r>
              <a:rPr lang="nl-BE" dirty="0">
                <a:latin typeface="Centaur" panose="02030504050205020304" pitchFamily="18" charset="0"/>
              </a:rPr>
              <a:t>                          </a:t>
            </a:r>
            <a:r>
              <a:rPr lang="nl-BE" dirty="0" err="1">
                <a:latin typeface="Centaur" panose="02030504050205020304" pitchFamily="18" charset="0"/>
              </a:rPr>
              <a:t>reconstructed</a:t>
            </a:r>
            <a:r>
              <a:rPr lang="nl-BE" dirty="0">
                <a:latin typeface="Centaur" panose="02030504050205020304" pitchFamily="18" charset="0"/>
              </a:rPr>
              <a:t> vol</a:t>
            </a:r>
          </a:p>
        </p:txBody>
      </p:sp>
      <p:sp>
        <p:nvSpPr>
          <p:cNvPr id="29" name="Gekromde PIJL-OMLAAG 28"/>
          <p:cNvSpPr/>
          <p:nvPr/>
        </p:nvSpPr>
        <p:spPr bwMode="auto">
          <a:xfrm>
            <a:off x="4418314" y="1327241"/>
            <a:ext cx="1635958" cy="717443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Gekromde PIJL-OMLAAG 29"/>
          <p:cNvSpPr/>
          <p:nvPr/>
        </p:nvSpPr>
        <p:spPr bwMode="auto">
          <a:xfrm>
            <a:off x="7772410" y="1268760"/>
            <a:ext cx="1635958" cy="717443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90"/>
    </mc:Choice>
    <mc:Fallback xmlns="">
      <p:transition spd="slow" advTm="8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3629" t="13809" r="65966" b="23333"/>
          <a:stretch/>
        </p:blipFill>
        <p:spPr>
          <a:xfrm>
            <a:off x="5900057" y="365125"/>
            <a:ext cx="5453743" cy="538843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</p:txBody>
      </p:sp>
    </p:spTree>
    <p:extLst>
      <p:ext uri="{BB962C8B-B14F-4D97-AF65-F5344CB8AC3E}">
        <p14:creationId xmlns:p14="http://schemas.microsoft.com/office/powerpoint/2010/main" val="3195948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10" y="1196753"/>
            <a:ext cx="738822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084" name="Tekstvak 1"/>
          <p:cNvSpPr txBox="1">
            <a:spLocks noChangeArrowheads="1"/>
          </p:cNvSpPr>
          <p:nvPr/>
        </p:nvSpPr>
        <p:spPr bwMode="auto">
          <a:xfrm>
            <a:off x="2855640" y="6409058"/>
            <a:ext cx="30679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2"/>
                </a:solidFill>
                <a:latin typeface="Gill Sans Std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Gill Sans Std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Gill Sans Std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Gill Sans Std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Gill Sans Std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Gill Sans Std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1400" i="1" dirty="0" err="1">
                <a:latin typeface="Arial" panose="020B0604020202020204" pitchFamily="34" charset="0"/>
              </a:rPr>
              <a:t>Courtesy</a:t>
            </a:r>
            <a:r>
              <a:rPr lang="nl-BE" altLang="nl-BE" sz="1400" i="1" dirty="0">
                <a:latin typeface="Arial" panose="020B0604020202020204" pitchFamily="34" charset="0"/>
              </a:rPr>
              <a:t> </a:t>
            </a:r>
            <a:r>
              <a:rPr lang="nl-BE" altLang="nl-BE" sz="1400" i="1" dirty="0" err="1">
                <a:latin typeface="Arial" panose="020B0604020202020204" pitchFamily="34" charset="0"/>
              </a:rPr>
              <a:t>Niklason</a:t>
            </a:r>
            <a:r>
              <a:rPr lang="nl-BE" altLang="nl-BE" sz="1400" i="1" dirty="0">
                <a:latin typeface="Arial" panose="020B0604020202020204" pitchFamily="34" charset="0"/>
              </a:rPr>
              <a:t>, </a:t>
            </a:r>
            <a:r>
              <a:rPr lang="nl-BE" altLang="nl-BE" sz="1400" i="1" dirty="0" err="1">
                <a:latin typeface="Arial" panose="020B0604020202020204" pitchFamily="34" charset="0"/>
              </a:rPr>
              <a:t>Radiology</a:t>
            </a:r>
            <a:r>
              <a:rPr lang="nl-BE" altLang="nl-BE" sz="1400" i="1" dirty="0">
                <a:latin typeface="Arial" panose="020B0604020202020204" pitchFamily="34" charset="0"/>
              </a:rPr>
              <a:t>,</a:t>
            </a:r>
            <a:r>
              <a:rPr lang="nl-BE" altLang="nl-BE" sz="1400" b="1" i="1" dirty="0">
                <a:latin typeface="Arial" panose="020B0604020202020204" pitchFamily="34" charset="0"/>
              </a:rPr>
              <a:t> </a:t>
            </a:r>
            <a:r>
              <a:rPr lang="nl-BE" altLang="nl-BE" sz="1400" i="1" dirty="0">
                <a:latin typeface="Arial" panose="020B0604020202020204" pitchFamily="34" charset="0"/>
              </a:rPr>
              <a:t>1997 </a:t>
            </a:r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Basisprincipes</a:t>
            </a:r>
            <a:r>
              <a:rPr lang="en-US" dirty="0"/>
              <a:t> van </a:t>
            </a:r>
            <a:r>
              <a:rPr lang="en-US" dirty="0" err="1"/>
              <a:t>tomosynthese</a:t>
            </a:r>
            <a:endParaRPr lang="en-US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977"/>
    </mc:Choice>
    <mc:Fallback xmlns="">
      <p:transition spd="slow" advTm="182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Verschillende designs mogelijk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824411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Detectortechnologie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RX buis en anode/filter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C00000"/>
                </a:solidFill>
              </a:rPr>
              <a:t>Uitdaging: een RX buis voor mammografie, met voldoende tube output (</a:t>
            </a:r>
            <a:r>
              <a:rPr lang="nl-BE" dirty="0" err="1">
                <a:solidFill>
                  <a:srgbClr val="C00000"/>
                </a:solidFill>
              </a:rPr>
              <a:t>mGy</a:t>
            </a:r>
            <a:r>
              <a:rPr lang="nl-BE" dirty="0">
                <a:solidFill>
                  <a:srgbClr val="C00000"/>
                </a:solidFill>
              </a:rPr>
              <a:t>/s)</a:t>
            </a:r>
          </a:p>
          <a:p>
            <a:pPr marL="457200" lvl="1" indent="0">
              <a:buNone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Geen rooster of wel een rooster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C00000"/>
                </a:solidFill>
              </a:rPr>
              <a:t>uitdaging: </a:t>
            </a:r>
            <a:r>
              <a:rPr lang="nl-BE" dirty="0" err="1">
                <a:solidFill>
                  <a:srgbClr val="C00000"/>
                </a:solidFill>
              </a:rPr>
              <a:t>produktie</a:t>
            </a:r>
            <a:r>
              <a:rPr lang="nl-BE" dirty="0">
                <a:solidFill>
                  <a:srgbClr val="C00000"/>
                </a:solidFill>
              </a:rPr>
              <a:t> en montage van een rooster is moeilijk</a:t>
            </a:r>
          </a:p>
          <a:p>
            <a:pPr marL="457200" lvl="1" indent="0">
              <a:buNone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61</a:t>
            </a:fld>
            <a:endParaRPr lang="nl-NL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7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43"/>
    </mc:Choice>
    <mc:Fallback xmlns="">
      <p:transition spd="slow" advTm="10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Balans tussen aantal projecties en dosis per projectie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 err="1"/>
              <a:t>Angular</a:t>
            </a:r>
            <a:r>
              <a:rPr lang="nl-BE" dirty="0"/>
              <a:t> range; grotere hoek is betere 3D informatie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Dosisdistributie over de verschillende projecties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Dosis = aantal projecties * dosis per projectie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C00000"/>
                </a:solidFill>
              </a:rPr>
              <a:t>Uitdaging: elke projectie is een heel laag dosis beeld (ruis)</a:t>
            </a:r>
          </a:p>
          <a:p>
            <a:r>
              <a:rPr lang="nl-BE" dirty="0"/>
              <a:t>Dosis niveau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C00000"/>
                </a:solidFill>
              </a:rPr>
              <a:t>uitdaging: hoe bepalen we dit? Hoe testen we de </a:t>
            </a:r>
            <a:r>
              <a:rPr lang="nl-BE" dirty="0" err="1">
                <a:solidFill>
                  <a:srgbClr val="C00000"/>
                </a:solidFill>
              </a:rPr>
              <a:t>performantie</a:t>
            </a:r>
            <a:r>
              <a:rPr lang="nl-BE" dirty="0">
                <a:solidFill>
                  <a:srgbClr val="C00000"/>
                </a:solidFill>
              </a:rPr>
              <a:t>?</a:t>
            </a:r>
          </a:p>
          <a:p>
            <a:r>
              <a:rPr lang="nl-BE" dirty="0"/>
              <a:t>‘Step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shoot</a:t>
            </a:r>
            <a:r>
              <a:rPr lang="nl-BE" dirty="0"/>
              <a:t>’ versus ‘continue beweging van de focus’ of tussenoplossingen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Verschillende designs mogelijk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49"/>
    </mc:Choice>
    <mc:Fallback xmlns="">
      <p:transition spd="slow" advTm="144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Type reconstructie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/>
              <a:t>FBP of iteratieve reconstructie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BE" dirty="0">
                <a:solidFill>
                  <a:srgbClr val="C00000"/>
                </a:solidFill>
              </a:rPr>
              <a:t>uitdaging: reconstructie tijd &amp; test/optimaliseer </a:t>
            </a:r>
            <a:r>
              <a:rPr lang="nl-BE" dirty="0" err="1">
                <a:solidFill>
                  <a:srgbClr val="C00000"/>
                </a:solidFill>
              </a:rPr>
              <a:t>performantie</a:t>
            </a:r>
            <a:r>
              <a:rPr lang="nl-BE" dirty="0">
                <a:solidFill>
                  <a:srgbClr val="C00000"/>
                </a:solidFill>
              </a:rPr>
              <a:t> voor een grote reeks parameters</a:t>
            </a:r>
          </a:p>
          <a:p>
            <a:pPr marL="457200" lvl="1" indent="0">
              <a:buNone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Reconstructie interval (bv 1mm coupes, of ‘</a:t>
            </a:r>
            <a:r>
              <a:rPr lang="nl-BE" dirty="0" err="1"/>
              <a:t>slabbing</a:t>
            </a:r>
            <a:r>
              <a:rPr lang="nl-BE" dirty="0"/>
              <a:t>’) </a:t>
            </a:r>
          </a:p>
          <a:p>
            <a:pPr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Link tussen het 2D beeld en </a:t>
            </a:r>
            <a:r>
              <a:rPr lang="nl-BE" dirty="0" err="1"/>
              <a:t>tomosynthese</a:t>
            </a:r>
            <a:r>
              <a:rPr lang="nl-BE" dirty="0"/>
              <a:t> (bv op display)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63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Verschillende designs mogelijk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11"/>
    </mc:Choice>
    <mc:Fallback xmlns="">
      <p:transition spd="slow" advTm="9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Technische implementatie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64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l="10792" t="20274" r="41448" b="8730"/>
          <a:stretch/>
        </p:blipFill>
        <p:spPr>
          <a:xfrm>
            <a:off x="2550694" y="1347537"/>
            <a:ext cx="6593306" cy="551046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76463" y="6481011"/>
            <a:ext cx="226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Courtesy</a:t>
            </a:r>
            <a:r>
              <a:rPr lang="nl-BE" dirty="0"/>
              <a:t> L Van </a:t>
            </a:r>
            <a:r>
              <a:rPr lang="nl-BE" dirty="0" err="1"/>
              <a:t>Coillie</a:t>
            </a:r>
            <a:endParaRPr lang="nl-BE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0"/>
    </mc:Choice>
    <mc:Fallback xmlns="">
      <p:transition spd="slow" advTm="4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l="7340" t="40844" r="28423" b="24288"/>
          <a:stretch/>
        </p:blipFill>
        <p:spPr>
          <a:xfrm>
            <a:off x="838200" y="2052177"/>
            <a:ext cx="10622232" cy="324171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 err="1"/>
              <a:t>Dosimetrie</a:t>
            </a:r>
            <a:r>
              <a:rPr lang="nl-BE" dirty="0"/>
              <a:t> in Digitale Mammografie en DBT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76463" y="6481011"/>
            <a:ext cx="226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Courtesy</a:t>
            </a:r>
            <a:r>
              <a:rPr lang="nl-BE" dirty="0"/>
              <a:t> L Van </a:t>
            </a:r>
            <a:r>
              <a:rPr lang="nl-BE" dirty="0" err="1"/>
              <a:t>Coillie</a:t>
            </a:r>
            <a:endParaRPr lang="nl-BE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3"/>
    </mc:Choice>
    <mc:Fallback xmlns="">
      <p:transition spd="slow" advTm="32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059714" y="1761421"/>
            <a:ext cx="10294086" cy="437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Startend</a:t>
            </a:r>
            <a:r>
              <a:rPr lang="en-US" sz="2800" dirty="0"/>
              <a:t> van de DBT stack, of van </a:t>
            </a:r>
            <a:r>
              <a:rPr lang="en-US" sz="2800" dirty="0" err="1"/>
              <a:t>alle</a:t>
            </a:r>
            <a:r>
              <a:rPr lang="en-US" sz="2800" dirty="0"/>
              <a:t> </a:t>
            </a:r>
            <a:r>
              <a:rPr lang="en-US" sz="2800" dirty="0" err="1"/>
              <a:t>projecties</a:t>
            </a:r>
            <a:r>
              <a:rPr lang="en-US" sz="2800" dirty="0"/>
              <a:t>, of van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deel</a:t>
            </a:r>
            <a:r>
              <a:rPr lang="en-US" sz="2800" dirty="0"/>
              <a:t> van de </a:t>
            </a:r>
            <a:r>
              <a:rPr lang="en-US" sz="2800" dirty="0" err="1"/>
              <a:t>projecties</a:t>
            </a:r>
            <a:r>
              <a:rPr lang="en-US" sz="2800" dirty="0"/>
              <a:t>, </a:t>
            </a:r>
            <a:r>
              <a:rPr lang="en-US" sz="2800" dirty="0" err="1"/>
              <a:t>berekenen</a:t>
            </a:r>
            <a:r>
              <a:rPr lang="en-US" sz="2800" dirty="0"/>
              <a:t> van </a:t>
            </a:r>
            <a:r>
              <a:rPr lang="en-US" sz="2800" dirty="0" err="1"/>
              <a:t>synthetisch</a:t>
            </a:r>
            <a:r>
              <a:rPr lang="en-US" sz="2800" dirty="0"/>
              <a:t> ‘</a:t>
            </a:r>
            <a:r>
              <a:rPr lang="en-US" sz="2800" dirty="0" err="1"/>
              <a:t>samenvattend</a:t>
            </a:r>
            <a:r>
              <a:rPr lang="en-US" sz="2800" dirty="0"/>
              <a:t> </a:t>
            </a:r>
            <a:r>
              <a:rPr lang="en-US" sz="2800" dirty="0" err="1"/>
              <a:t>beeld</a:t>
            </a:r>
            <a:r>
              <a:rPr lang="en-US" sz="2800" dirty="0"/>
              <a:t>’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mbv</a:t>
            </a:r>
            <a:r>
              <a:rPr lang="en-US" sz="2800" dirty="0"/>
              <a:t> Maximum Intensity Projection (MIP), </a:t>
            </a:r>
            <a:r>
              <a:rPr lang="en-US" sz="2800" dirty="0" err="1"/>
              <a:t>uitmiddeling</a:t>
            </a:r>
            <a:r>
              <a:rPr lang="en-US" sz="2800" dirty="0"/>
              <a:t>, CAD </a:t>
            </a:r>
            <a:r>
              <a:rPr lang="en-US" sz="2800" dirty="0" err="1"/>
              <a:t>technieken</a:t>
            </a:r>
            <a:endParaRPr lang="en-US" sz="2800" dirty="0"/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Andere</a:t>
            </a:r>
            <a:r>
              <a:rPr lang="en-US" sz="2800" dirty="0"/>
              <a:t> post processing </a:t>
            </a:r>
            <a:r>
              <a:rPr lang="en-US" sz="2800" dirty="0" err="1"/>
              <a:t>technieken</a:t>
            </a:r>
            <a:r>
              <a:rPr lang="en-US" sz="2800" dirty="0"/>
              <a:t> om </a:t>
            </a:r>
            <a:r>
              <a:rPr lang="en-US" sz="2800" dirty="0" err="1"/>
              <a:t>bv</a:t>
            </a:r>
            <a:r>
              <a:rPr lang="en-US" sz="2800" dirty="0"/>
              <a:t> de </a:t>
            </a:r>
            <a:r>
              <a:rPr lang="en-US" sz="2800" dirty="0" err="1"/>
              <a:t>visualisatie</a:t>
            </a:r>
            <a:r>
              <a:rPr lang="en-US" sz="2800" dirty="0"/>
              <a:t> van de </a:t>
            </a:r>
            <a:r>
              <a:rPr lang="en-US" sz="2800" dirty="0" err="1"/>
              <a:t>calcificaties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verbeteren</a:t>
            </a:r>
            <a:endParaRPr lang="en-US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Deze</a:t>
            </a:r>
            <a:r>
              <a:rPr lang="en-US" sz="2800" dirty="0"/>
              <a:t> </a:t>
            </a:r>
            <a:r>
              <a:rPr lang="en-US" sz="2800" dirty="0" err="1"/>
              <a:t>synthetisch</a:t>
            </a:r>
            <a:r>
              <a:rPr lang="en-US" sz="2800" dirty="0"/>
              <a:t> (</a:t>
            </a:r>
            <a:r>
              <a:rPr lang="en-US" sz="2800" dirty="0" err="1"/>
              <a:t>berekende</a:t>
            </a:r>
            <a:r>
              <a:rPr lang="en-US" sz="2800" dirty="0"/>
              <a:t> </a:t>
            </a:r>
            <a:r>
              <a:rPr lang="en-US" sz="2800" dirty="0" err="1"/>
              <a:t>beelden</a:t>
            </a:r>
            <a:r>
              <a:rPr lang="en-US" sz="2800" dirty="0"/>
              <a:t>) </a:t>
            </a:r>
            <a:r>
              <a:rPr lang="en-US" sz="2800" dirty="0" err="1"/>
              <a:t>kunnen</a:t>
            </a:r>
            <a:r>
              <a:rPr lang="en-US" sz="2800" dirty="0"/>
              <a:t> stand alone </a:t>
            </a:r>
            <a:r>
              <a:rPr lang="en-US" sz="2800" dirty="0" err="1"/>
              <a:t>getoond</a:t>
            </a:r>
            <a:r>
              <a:rPr lang="en-US" sz="2800" dirty="0"/>
              <a:t> </a:t>
            </a:r>
            <a:r>
              <a:rPr lang="en-US" sz="2800" dirty="0" err="1"/>
              <a:t>worden</a:t>
            </a:r>
            <a:r>
              <a:rPr lang="en-US" sz="2800" dirty="0"/>
              <a:t> of in </a:t>
            </a:r>
            <a:r>
              <a:rPr lang="en-US" sz="2800" dirty="0" err="1"/>
              <a:t>combinatie</a:t>
            </a:r>
            <a:r>
              <a:rPr lang="en-US" sz="2800" dirty="0"/>
              <a:t> met de </a:t>
            </a:r>
            <a:r>
              <a:rPr lang="en-US" sz="2800" dirty="0" err="1"/>
              <a:t>tomo</a:t>
            </a:r>
            <a:r>
              <a:rPr lang="en-US" sz="2800" dirty="0"/>
              <a:t> stack of </a:t>
            </a:r>
            <a:r>
              <a:rPr lang="en-US" sz="2800" dirty="0" err="1"/>
              <a:t>andere</a:t>
            </a:r>
            <a:r>
              <a:rPr lang="en-US" sz="2800" dirty="0"/>
              <a:t> </a:t>
            </a:r>
            <a:r>
              <a:rPr lang="en-US" sz="2800" dirty="0" err="1"/>
              <a:t>beelden</a:t>
            </a:r>
            <a:endParaRPr lang="en-US" sz="2800" dirty="0"/>
          </a:p>
          <a:p>
            <a:endParaRPr lang="en-US" dirty="0">
              <a:solidFill>
                <a:srgbClr val="000000"/>
              </a:solidFill>
              <a:latin typeface="Museo Sans-300"/>
            </a:endParaRPr>
          </a:p>
        </p:txBody>
      </p:sp>
      <p:sp>
        <p:nvSpPr>
          <p:cNvPr id="4" name="Rechthoek 3"/>
          <p:cNvSpPr/>
          <p:nvPr/>
        </p:nvSpPr>
        <p:spPr>
          <a:xfrm rot="20352891">
            <a:off x="308643" y="73548"/>
            <a:ext cx="1502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New</a:t>
            </a: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Basisprincipes</a:t>
            </a:r>
            <a:r>
              <a:rPr lang="en-US" dirty="0"/>
              <a:t> van synthetic 2D (SM)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20"/>
    </mc:Choice>
    <mc:Fallback xmlns="">
      <p:transition spd="slow" advTm="84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 bwMode="auto">
          <a:xfrm>
            <a:off x="1415480" y="-99392"/>
            <a:ext cx="9361040" cy="705678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8708" t="8764" r="11765" b="9558"/>
          <a:stretch/>
        </p:blipFill>
        <p:spPr>
          <a:xfrm>
            <a:off x="5519936" y="66264"/>
            <a:ext cx="5333226" cy="67877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/>
          <a:srcRect l="13824" t="8118" r="3932" b="1578"/>
          <a:stretch/>
        </p:blipFill>
        <p:spPr>
          <a:xfrm>
            <a:off x="1271465" y="9225"/>
            <a:ext cx="5059175" cy="680371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l="57612" t="42769" r="6635" b="30126"/>
          <a:stretch/>
        </p:blipFill>
        <p:spPr>
          <a:xfrm>
            <a:off x="1703513" y="1371879"/>
            <a:ext cx="4429217" cy="411284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423593" y="76470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629495" y="764704"/>
            <a:ext cx="55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DBT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/>
          <a:srcRect l="44017" t="28332" r="11765" b="41341"/>
          <a:stretch/>
        </p:blipFill>
        <p:spPr>
          <a:xfrm>
            <a:off x="6330640" y="1442649"/>
            <a:ext cx="4755879" cy="4042074"/>
          </a:xfrm>
          <a:prstGeom prst="rect">
            <a:avLst/>
          </a:prstGeom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92"/>
    </mc:Choice>
    <mc:Fallback xmlns="">
      <p:transition spd="slow" advTm="4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1415480" y="-99392"/>
            <a:ext cx="9361040" cy="705678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263552" y="548680"/>
            <a:ext cx="55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DBT</a:t>
            </a:r>
          </a:p>
        </p:txBody>
      </p:sp>
      <p:grpSp>
        <p:nvGrpSpPr>
          <p:cNvPr id="7" name="Groep 6"/>
          <p:cNvGrpSpPr/>
          <p:nvPr/>
        </p:nvGrpSpPr>
        <p:grpSpPr>
          <a:xfrm>
            <a:off x="5951048" y="260649"/>
            <a:ext cx="4825472" cy="6192689"/>
            <a:chOff x="4392487" y="404664"/>
            <a:chExt cx="4825472" cy="6192689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 rotWithShape="1">
            <a:blip r:embed="rId5"/>
            <a:srcRect l="3371" t="4786" r="6688" b="975"/>
            <a:stretch/>
          </p:blipFill>
          <p:spPr>
            <a:xfrm>
              <a:off x="4392488" y="404664"/>
              <a:ext cx="4825471" cy="6192689"/>
            </a:xfrm>
            <a:prstGeom prst="rect">
              <a:avLst/>
            </a:prstGeom>
          </p:spPr>
        </p:pic>
        <p:sp>
          <p:nvSpPr>
            <p:cNvPr id="6" name="Tekstvak 5"/>
            <p:cNvSpPr txBox="1"/>
            <p:nvPr/>
          </p:nvSpPr>
          <p:spPr>
            <a:xfrm>
              <a:off x="4392487" y="548680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dirty="0">
                  <a:solidFill>
                    <a:schemeClr val="bg1"/>
                  </a:solidFill>
                </a:rPr>
                <a:t>SM</a:t>
              </a: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38773" t="27670" r="11568" b="38360"/>
          <a:stretch/>
        </p:blipFill>
        <p:spPr>
          <a:xfrm>
            <a:off x="6025010" y="1124744"/>
            <a:ext cx="4751511" cy="398099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/>
          <a:srcRect l="44017" t="28332" r="11765" b="41341"/>
          <a:stretch/>
        </p:blipFill>
        <p:spPr>
          <a:xfrm>
            <a:off x="1148709" y="1146309"/>
            <a:ext cx="4755879" cy="4042074"/>
          </a:xfrm>
          <a:prstGeom prst="rect">
            <a:avLst/>
          </a:prstGeom>
        </p:spPr>
      </p:pic>
      <p:pic>
        <p:nvPicPr>
          <p:cNvPr id="12" name="Audiobestan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9"/>
    </mc:Choice>
    <mc:Fallback xmlns="">
      <p:transition spd="slow" advTm="5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2</a:t>
            </a:r>
          </a:p>
        </p:txBody>
      </p:sp>
      <p:sp>
        <p:nvSpPr>
          <p:cNvPr id="13" name="Tijdelijke aanduiding voor inhoud 3"/>
          <p:cNvSpPr>
            <a:spLocks noGrp="1"/>
          </p:cNvSpPr>
          <p:nvPr>
            <p:ph idx="1"/>
          </p:nvPr>
        </p:nvSpPr>
        <p:spPr>
          <a:xfrm>
            <a:off x="1035292" y="1690688"/>
            <a:ext cx="9873340" cy="3933694"/>
          </a:xfrm>
        </p:spPr>
        <p:txBody>
          <a:bodyPr>
            <a:noAutofit/>
          </a:bodyPr>
          <a:lstStyle/>
          <a:p>
            <a:pPr>
              <a:buClr>
                <a:schemeClr val="accent3"/>
              </a:buClr>
            </a:pPr>
            <a:r>
              <a:rPr lang="en-US" dirty="0"/>
              <a:t>…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zicht</a:t>
            </a:r>
            <a:r>
              <a:rPr lang="en-US" dirty="0"/>
              <a:t>, </a:t>
            </a:r>
            <a:r>
              <a:rPr lang="en-US" dirty="0" err="1"/>
              <a:t>berekend</a:t>
            </a:r>
            <a:r>
              <a:rPr lang="en-US" dirty="0"/>
              <a:t> van de </a:t>
            </a:r>
            <a:r>
              <a:rPr lang="en-US" dirty="0" err="1"/>
              <a:t>tomosynthese</a:t>
            </a:r>
            <a:r>
              <a:rPr lang="en-US" dirty="0"/>
              <a:t> stack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bv</a:t>
            </a:r>
            <a:r>
              <a:rPr lang="en-US" dirty="0"/>
              <a:t>, het is </a:t>
            </a:r>
            <a:r>
              <a:rPr lang="en-US" dirty="0">
                <a:solidFill>
                  <a:srgbClr val="FF0000"/>
                </a:solidFill>
              </a:rPr>
              <a:t>GEEN</a:t>
            </a:r>
            <a:r>
              <a:rPr lang="en-US" dirty="0"/>
              <a:t> CC </a:t>
            </a:r>
            <a:r>
              <a:rPr lang="en-US" dirty="0" err="1"/>
              <a:t>berekend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MLO </a:t>
            </a:r>
            <a:r>
              <a:rPr lang="en-US" dirty="0" err="1"/>
              <a:t>acquisitie</a:t>
            </a:r>
            <a:r>
              <a:rPr lang="en-US" dirty="0"/>
              <a:t>)</a:t>
            </a:r>
          </a:p>
          <a:p>
            <a:pPr>
              <a:buClr>
                <a:schemeClr val="accent3"/>
              </a:buClr>
            </a:pPr>
            <a:r>
              <a:rPr lang="en-US" dirty="0"/>
              <a:t>… </a:t>
            </a:r>
            <a:r>
              <a:rPr lang="en-US" dirty="0" err="1"/>
              <a:t>eenvoudig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; het is </a:t>
            </a:r>
            <a:r>
              <a:rPr lang="en-US" dirty="0" err="1"/>
              <a:t>eigenlijk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heel </a:t>
            </a:r>
            <a:r>
              <a:rPr lang="en-US" dirty="0" err="1"/>
              <a:t>gesofisticeerd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,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toekomst</a:t>
            </a:r>
            <a:r>
              <a:rPr lang="en-US" dirty="0"/>
              <a:t> nog </a:t>
            </a:r>
            <a:r>
              <a:rPr lang="en-US" dirty="0" err="1"/>
              <a:t>beter</a:t>
            </a:r>
            <a:r>
              <a:rPr lang="en-US" dirty="0"/>
              <a:t>, </a:t>
            </a:r>
            <a:r>
              <a:rPr lang="en-US" dirty="0" err="1"/>
              <a:t>misschien</a:t>
            </a:r>
            <a:r>
              <a:rPr lang="en-US" dirty="0"/>
              <a:t> ‘</a:t>
            </a:r>
            <a:r>
              <a:rPr lang="en-US" dirty="0" err="1"/>
              <a:t>artificiëler</a:t>
            </a:r>
            <a:r>
              <a:rPr lang="en-US" dirty="0"/>
              <a:t>’ </a:t>
            </a:r>
            <a:r>
              <a:rPr lang="en-US" dirty="0" err="1"/>
              <a:t>zal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met AI, etc. etc.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Het </a:t>
            </a:r>
            <a:r>
              <a:rPr lang="en-US" dirty="0" err="1"/>
              <a:t>synthetisch</a:t>
            </a:r>
            <a:r>
              <a:rPr lang="en-US" dirty="0"/>
              <a:t> 2D </a:t>
            </a:r>
            <a:r>
              <a:rPr lang="en-US" dirty="0" err="1"/>
              <a:t>beeld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GEEN</a:t>
            </a:r>
            <a:endParaRPr lang="nl-BE" dirty="0">
              <a:solidFill>
                <a:srgbClr val="FF0000"/>
              </a:solidFill>
            </a:endParaRP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3"/>
    </mc:Choice>
    <mc:Fallback xmlns="">
      <p:transition spd="slow" advTm="49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Set </a:t>
            </a:r>
            <a:r>
              <a:rPr lang="nl-BE" dirty="0" err="1"/>
              <a:t>the</a:t>
            </a:r>
            <a:r>
              <a:rPr lang="nl-BE" dirty="0"/>
              <a:t> scene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D8E6A-08C9-49B9-A7D5-27A98AD8C28F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l="22291" t="15556" r="17812" b="8333"/>
          <a:stretch/>
        </p:blipFill>
        <p:spPr>
          <a:xfrm>
            <a:off x="2602738" y="1467012"/>
            <a:ext cx="7200800" cy="514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hoek 6"/>
          <p:cNvSpPr/>
          <p:nvPr/>
        </p:nvSpPr>
        <p:spPr>
          <a:xfrm>
            <a:off x="1042506" y="4001294"/>
            <a:ext cx="2249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benefit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Pijl-omhoog en -omlaag 7"/>
          <p:cNvSpPr/>
          <p:nvPr/>
        </p:nvSpPr>
        <p:spPr>
          <a:xfrm>
            <a:off x="3495890" y="3619082"/>
            <a:ext cx="170420" cy="2142309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0175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2</a:t>
            </a:r>
          </a:p>
        </p:txBody>
      </p:sp>
      <p:sp>
        <p:nvSpPr>
          <p:cNvPr id="13" name="Tijdelijke aanduiding voor inhoud 3"/>
          <p:cNvSpPr>
            <a:spLocks noGrp="1"/>
          </p:cNvSpPr>
          <p:nvPr>
            <p:ph idx="1"/>
          </p:nvPr>
        </p:nvSpPr>
        <p:spPr>
          <a:xfrm>
            <a:off x="1035292" y="1690688"/>
            <a:ext cx="8184402" cy="3933694"/>
          </a:xfrm>
        </p:spPr>
        <p:txBody>
          <a:bodyPr>
            <a:noAutofit/>
          </a:bodyPr>
          <a:lstStyle/>
          <a:p>
            <a:pPr>
              <a:buClr>
                <a:schemeClr val="accent3"/>
              </a:buClr>
            </a:pP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overzicht</a:t>
            </a:r>
            <a:r>
              <a:rPr lang="en-US" dirty="0"/>
              <a:t> van de </a:t>
            </a:r>
            <a:r>
              <a:rPr lang="en-US" dirty="0" err="1"/>
              <a:t>borst</a:t>
            </a:r>
            <a:endParaRPr lang="en-US" dirty="0"/>
          </a:p>
          <a:p>
            <a:pPr>
              <a:buClr>
                <a:schemeClr val="accent3"/>
              </a:buClr>
            </a:pPr>
            <a:r>
              <a:rPr lang="en-US" dirty="0"/>
              <a:t>Side-by-side </a:t>
            </a:r>
            <a:r>
              <a:rPr lang="en-US" dirty="0" err="1"/>
              <a:t>vergelijking</a:t>
            </a:r>
            <a:r>
              <a:rPr lang="en-US" dirty="0"/>
              <a:t> van de </a:t>
            </a:r>
            <a:r>
              <a:rPr lang="en-US" dirty="0" err="1"/>
              <a:t>borsten</a:t>
            </a:r>
            <a:endParaRPr lang="en-US" dirty="0"/>
          </a:p>
          <a:p>
            <a:pPr>
              <a:buClr>
                <a:schemeClr val="accent3"/>
              </a:buClr>
            </a:pPr>
            <a:r>
              <a:rPr lang="en-US" dirty="0" err="1"/>
              <a:t>Vergelijken</a:t>
            </a:r>
            <a:r>
              <a:rPr lang="en-US" dirty="0"/>
              <a:t> met prior mammograms (2D FFDM/SM)</a:t>
            </a:r>
          </a:p>
          <a:p>
            <a:pPr>
              <a:buClr>
                <a:schemeClr val="accent3"/>
              </a:buClr>
            </a:pPr>
            <a:r>
              <a:rPr lang="en-US" dirty="0" err="1"/>
              <a:t>Helpt</a:t>
            </a:r>
            <a:r>
              <a:rPr lang="en-US" dirty="0"/>
              <a:t> </a:t>
            </a:r>
            <a:r>
              <a:rPr lang="en-US" dirty="0" err="1"/>
              <a:t>oriënteren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evalueren</a:t>
            </a:r>
            <a:r>
              <a:rPr lang="en-US" dirty="0"/>
              <a:t> van </a:t>
            </a:r>
            <a:r>
              <a:rPr lang="en-US" dirty="0" err="1"/>
              <a:t>microcalcificatieclusters</a:t>
            </a:r>
            <a:endParaRPr lang="en-US" dirty="0"/>
          </a:p>
          <a:p>
            <a:pPr>
              <a:buClr>
                <a:schemeClr val="accent3"/>
              </a:buClr>
            </a:pPr>
            <a:r>
              <a:rPr lang="en-US" dirty="0" err="1"/>
              <a:t>Dosis</a:t>
            </a:r>
            <a:r>
              <a:rPr lang="en-US" dirty="0"/>
              <a:t> </a:t>
            </a:r>
            <a:r>
              <a:rPr lang="en-US" dirty="0" err="1"/>
              <a:t>sparend</a:t>
            </a:r>
            <a:r>
              <a:rPr lang="en-US" dirty="0"/>
              <a:t> </a:t>
            </a:r>
            <a:r>
              <a:rPr lang="en-US" dirty="0" err="1"/>
              <a:t>potentieel</a:t>
            </a:r>
            <a:r>
              <a:rPr lang="en-US" dirty="0"/>
              <a:t> (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dubbele</a:t>
            </a:r>
            <a:r>
              <a:rPr lang="en-US" dirty="0"/>
              <a:t> </a:t>
            </a:r>
            <a:r>
              <a:rPr lang="en-US" dirty="0" err="1"/>
              <a:t>exposie</a:t>
            </a:r>
            <a:r>
              <a:rPr lang="en-US" dirty="0"/>
              <a:t> van 2D FFDM + DBT)</a:t>
            </a:r>
          </a:p>
          <a:p>
            <a:pPr marL="0" indent="0">
              <a:buClr>
                <a:schemeClr val="accent3"/>
              </a:buClr>
              <a:buNone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-&gt; maar hoe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goed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is het,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voor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massa’s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en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Wingdings" panose="05000000000000000000" pitchFamily="2" charset="2"/>
              </a:rPr>
              <a:t>calcificaties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92326" cy="1325563"/>
          </a:xfrm>
        </p:spPr>
        <p:txBody>
          <a:bodyPr>
            <a:normAutofit/>
          </a:bodyPr>
          <a:lstStyle/>
          <a:p>
            <a:r>
              <a:rPr lang="en-US" dirty="0"/>
              <a:t>De </a:t>
            </a:r>
            <a:r>
              <a:rPr lang="en-US" dirty="0" err="1"/>
              <a:t>potentiële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van het </a:t>
            </a:r>
            <a:r>
              <a:rPr lang="en-US" dirty="0" err="1"/>
              <a:t>synthetisch</a:t>
            </a:r>
            <a:r>
              <a:rPr lang="en-US" dirty="0"/>
              <a:t> 2D </a:t>
            </a:r>
            <a:r>
              <a:rPr lang="en-US" dirty="0" err="1"/>
              <a:t>beeld</a:t>
            </a:r>
            <a:endParaRPr lang="nl-BE" dirty="0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27"/>
    </mc:Choice>
    <mc:Fallback xmlns="">
      <p:transition spd="slow" advTm="85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Hoe goed is het ?</a:t>
            </a:r>
            <a:br>
              <a:rPr lang="nl-BE" dirty="0"/>
            </a:br>
            <a:r>
              <a:rPr lang="nl-BE" dirty="0"/>
              <a:t>-&gt; Clinical trials met DBT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 err="1"/>
              <a:t>Largely</a:t>
            </a:r>
            <a:r>
              <a:rPr lang="nl-BE" dirty="0"/>
              <a:t> </a:t>
            </a:r>
            <a:r>
              <a:rPr lang="nl-BE" dirty="0" err="1"/>
              <a:t>accomplished</a:t>
            </a:r>
            <a:endParaRPr lang="nl-BE" dirty="0"/>
          </a:p>
          <a:p>
            <a:r>
              <a:rPr lang="nl-BE" dirty="0" err="1"/>
              <a:t>Several</a:t>
            </a:r>
            <a:r>
              <a:rPr lang="nl-BE" dirty="0"/>
              <a:t> US studies</a:t>
            </a:r>
          </a:p>
          <a:p>
            <a:r>
              <a:rPr lang="nl-BE" dirty="0"/>
              <a:t>STORM (Italy)</a:t>
            </a:r>
          </a:p>
          <a:p>
            <a:r>
              <a:rPr lang="nl-BE" dirty="0"/>
              <a:t>Oslo trial (Norway)</a:t>
            </a:r>
          </a:p>
          <a:p>
            <a:r>
              <a:rPr lang="nl-BE" dirty="0" err="1"/>
              <a:t>Malmo</a:t>
            </a:r>
            <a:r>
              <a:rPr lang="nl-BE" dirty="0"/>
              <a:t> trial (Sweden)</a:t>
            </a:r>
          </a:p>
          <a:p>
            <a:r>
              <a:rPr lang="nl-BE" dirty="0"/>
              <a:t>Tommy trial (DBT </a:t>
            </a:r>
            <a:r>
              <a:rPr lang="nl-BE" dirty="0" err="1"/>
              <a:t>only</a:t>
            </a:r>
            <a:r>
              <a:rPr lang="nl-BE" dirty="0"/>
              <a:t> in </a:t>
            </a:r>
            <a:r>
              <a:rPr lang="nl-BE" dirty="0" err="1"/>
              <a:t>recalled</a:t>
            </a:r>
            <a:r>
              <a:rPr lang="nl-BE" dirty="0"/>
              <a:t> cases)</a:t>
            </a:r>
          </a:p>
          <a:p>
            <a:pPr marL="0" indent="0">
              <a:buNone/>
            </a:pPr>
            <a:r>
              <a:rPr lang="nl-BE" dirty="0" err="1"/>
              <a:t>To</a:t>
            </a:r>
            <a:r>
              <a:rPr lang="nl-BE" dirty="0"/>
              <a:t> start:</a:t>
            </a:r>
          </a:p>
          <a:p>
            <a:r>
              <a:rPr lang="nl-BE" dirty="0"/>
              <a:t>T-MIST (US)</a:t>
            </a:r>
          </a:p>
          <a:p>
            <a:r>
              <a:rPr lang="en-US" dirty="0"/>
              <a:t>TOSYMA (DE)</a:t>
            </a:r>
          </a:p>
          <a:p>
            <a:r>
              <a:rPr lang="en-US" dirty="0" err="1"/>
              <a:t>Tomosynthesis</a:t>
            </a:r>
            <a:r>
              <a:rPr lang="en-US" dirty="0"/>
              <a:t> in the French screening, as soon as they have fixed their QC protocols</a:t>
            </a:r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7"/>
    </mc:Choice>
    <mc:Fallback xmlns="">
      <p:transition spd="slow" advTm="63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 American </a:t>
            </a:r>
            <a:r>
              <a:rPr lang="nl-BE" dirty="0" err="1"/>
              <a:t>study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729373"/>
            <a:ext cx="10872538" cy="45270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>
                <a:hlinkClick r:id="rId4" tooltip="JAMA."/>
              </a:rPr>
              <a:t>JAMA.</a:t>
            </a:r>
            <a:r>
              <a:rPr lang="en-US" dirty="0"/>
              <a:t> 2014 Jun 25;311(24):2499-507. </a:t>
            </a:r>
            <a:r>
              <a:rPr lang="en-US" dirty="0" err="1"/>
              <a:t>doi</a:t>
            </a:r>
            <a:r>
              <a:rPr lang="en-US" dirty="0"/>
              <a:t>: 10.1001/jama.2014.6095.</a:t>
            </a:r>
          </a:p>
          <a:p>
            <a:pPr marL="0" indent="0">
              <a:buNone/>
            </a:pPr>
            <a:r>
              <a:rPr lang="en-US" b="1" dirty="0"/>
              <a:t>Breast cancer screening using </a:t>
            </a:r>
            <a:r>
              <a:rPr lang="en-US" b="1" dirty="0" err="1"/>
              <a:t>tomosynthesis</a:t>
            </a:r>
            <a:r>
              <a:rPr lang="en-US" b="1" dirty="0"/>
              <a:t> in combination with digital mammography.</a:t>
            </a:r>
          </a:p>
          <a:p>
            <a:pPr marL="0" indent="0">
              <a:buNone/>
            </a:pPr>
            <a:r>
              <a:rPr lang="en-US" u="sng" dirty="0" err="1">
                <a:hlinkClick r:id="rId5"/>
              </a:rPr>
              <a:t>Friedewald</a:t>
            </a:r>
            <a:r>
              <a:rPr lang="en-US" u="sng" dirty="0">
                <a:hlinkClick r:id="rId5"/>
              </a:rPr>
              <a:t> SM</a:t>
            </a:r>
            <a:r>
              <a:rPr lang="en-US" baseline="30000" dirty="0"/>
              <a:t>1</a:t>
            </a:r>
            <a:r>
              <a:rPr lang="en-US" dirty="0"/>
              <a:t>,</a:t>
            </a:r>
            <a:r>
              <a:rPr lang="nl-BE" u="sng" dirty="0">
                <a:hlinkClick r:id="rId6"/>
              </a:rPr>
              <a:t> </a:t>
            </a:r>
            <a:r>
              <a:rPr lang="nl-BE" u="sng" dirty="0" err="1">
                <a:hlinkClick r:id="rId6"/>
              </a:rPr>
              <a:t>Rafferty</a:t>
            </a:r>
            <a:r>
              <a:rPr lang="nl-BE" u="sng" dirty="0">
                <a:hlinkClick r:id="rId6"/>
              </a:rPr>
              <a:t> EA</a:t>
            </a:r>
            <a:r>
              <a:rPr lang="nl-BE" baseline="30000" dirty="0"/>
              <a:t>2</a:t>
            </a:r>
            <a:r>
              <a:rPr lang="nl-BE" dirty="0"/>
              <a:t>, </a:t>
            </a:r>
            <a:r>
              <a:rPr lang="nl-BE" u="sng" dirty="0">
                <a:hlinkClick r:id="rId7"/>
              </a:rPr>
              <a:t>Rose SL</a:t>
            </a:r>
            <a:r>
              <a:rPr lang="nl-BE" baseline="30000" dirty="0"/>
              <a:t>3</a:t>
            </a:r>
            <a:r>
              <a:rPr lang="nl-BE" dirty="0"/>
              <a:t>, </a:t>
            </a:r>
            <a:r>
              <a:rPr lang="nl-BE" u="sng" dirty="0" err="1">
                <a:hlinkClick r:id="rId8"/>
              </a:rPr>
              <a:t>Durand</a:t>
            </a:r>
            <a:r>
              <a:rPr lang="nl-BE" u="sng" dirty="0">
                <a:hlinkClick r:id="rId8"/>
              </a:rPr>
              <a:t> MA</a:t>
            </a:r>
            <a:r>
              <a:rPr lang="nl-BE" baseline="30000" dirty="0"/>
              <a:t>4</a:t>
            </a:r>
            <a:r>
              <a:rPr lang="nl-BE" dirty="0"/>
              <a:t>, </a:t>
            </a:r>
            <a:r>
              <a:rPr lang="nl-BE" u="sng" dirty="0" err="1">
                <a:hlinkClick r:id="rId9"/>
              </a:rPr>
              <a:t>Plecha</a:t>
            </a:r>
            <a:r>
              <a:rPr lang="nl-BE" u="sng" dirty="0">
                <a:hlinkClick r:id="rId9"/>
              </a:rPr>
              <a:t> DM</a:t>
            </a:r>
            <a:r>
              <a:rPr lang="nl-BE" baseline="30000" dirty="0"/>
              <a:t>5</a:t>
            </a:r>
            <a:r>
              <a:rPr lang="nl-BE" dirty="0"/>
              <a:t>, </a:t>
            </a:r>
            <a:r>
              <a:rPr lang="nl-BE" u="sng" dirty="0">
                <a:hlinkClick r:id="rId10"/>
              </a:rPr>
              <a:t>Greenberg JS</a:t>
            </a:r>
            <a:r>
              <a:rPr lang="nl-BE" baseline="30000" dirty="0"/>
              <a:t>6</a:t>
            </a:r>
            <a:r>
              <a:rPr lang="nl-BE" dirty="0"/>
              <a:t>, </a:t>
            </a:r>
            <a:r>
              <a:rPr lang="nl-BE" u="sng" dirty="0">
                <a:hlinkClick r:id="rId11"/>
              </a:rPr>
              <a:t>Hayes MK</a:t>
            </a:r>
            <a:r>
              <a:rPr lang="nl-BE" baseline="30000" dirty="0"/>
              <a:t>7</a:t>
            </a:r>
            <a:r>
              <a:rPr lang="nl-BE" dirty="0"/>
              <a:t>, </a:t>
            </a:r>
            <a:r>
              <a:rPr lang="nl-BE" u="sng" dirty="0" err="1">
                <a:hlinkClick r:id="rId12"/>
              </a:rPr>
              <a:t>Copit</a:t>
            </a:r>
            <a:r>
              <a:rPr lang="nl-BE" u="sng" dirty="0">
                <a:hlinkClick r:id="rId12"/>
              </a:rPr>
              <a:t> DS</a:t>
            </a:r>
            <a:r>
              <a:rPr lang="nl-BE" baseline="30000" dirty="0"/>
              <a:t>8</a:t>
            </a:r>
            <a:r>
              <a:rPr lang="nl-BE" dirty="0"/>
              <a:t>, </a:t>
            </a:r>
            <a:r>
              <a:rPr lang="nl-BE" u="sng" dirty="0">
                <a:hlinkClick r:id="rId13"/>
              </a:rPr>
              <a:t>Carlson KL</a:t>
            </a:r>
            <a:r>
              <a:rPr lang="nl-BE" baseline="30000" dirty="0"/>
              <a:t>9</a:t>
            </a:r>
            <a:r>
              <a:rPr lang="nl-BE" dirty="0"/>
              <a:t>, </a:t>
            </a:r>
            <a:r>
              <a:rPr lang="nl-BE" u="sng" dirty="0" err="1">
                <a:hlinkClick r:id="rId14"/>
              </a:rPr>
              <a:t>Cink</a:t>
            </a:r>
            <a:r>
              <a:rPr lang="nl-BE" u="sng" dirty="0">
                <a:hlinkClick r:id="rId14"/>
              </a:rPr>
              <a:t> TM</a:t>
            </a:r>
            <a:r>
              <a:rPr lang="nl-BE" baseline="30000" dirty="0"/>
              <a:t>10</a:t>
            </a:r>
            <a:r>
              <a:rPr lang="nl-BE" dirty="0"/>
              <a:t>, </a:t>
            </a:r>
            <a:r>
              <a:rPr lang="nl-BE" u="sng" dirty="0" err="1">
                <a:hlinkClick r:id="rId15"/>
              </a:rPr>
              <a:t>Barke</a:t>
            </a:r>
            <a:r>
              <a:rPr lang="nl-BE" u="sng" dirty="0">
                <a:hlinkClick r:id="rId15"/>
              </a:rPr>
              <a:t> LD</a:t>
            </a:r>
            <a:r>
              <a:rPr lang="nl-BE" baseline="30000" dirty="0"/>
              <a:t>11</a:t>
            </a:r>
            <a:r>
              <a:rPr lang="nl-BE" dirty="0"/>
              <a:t>, </a:t>
            </a:r>
            <a:r>
              <a:rPr lang="nl-BE" u="sng" dirty="0" err="1">
                <a:hlinkClick r:id="rId16"/>
              </a:rPr>
              <a:t>Greer</a:t>
            </a:r>
            <a:r>
              <a:rPr lang="nl-BE" u="sng" dirty="0">
                <a:hlinkClick r:id="rId16"/>
              </a:rPr>
              <a:t> LN</a:t>
            </a:r>
            <a:r>
              <a:rPr lang="nl-BE" baseline="30000" dirty="0"/>
              <a:t>12</a:t>
            </a:r>
            <a:r>
              <a:rPr lang="nl-BE" dirty="0"/>
              <a:t>, </a:t>
            </a:r>
            <a:r>
              <a:rPr lang="nl-BE" u="sng" dirty="0">
                <a:hlinkClick r:id="rId17"/>
              </a:rPr>
              <a:t>Miller DP</a:t>
            </a:r>
            <a:r>
              <a:rPr lang="nl-BE" baseline="30000" dirty="0"/>
              <a:t>13</a:t>
            </a:r>
            <a:r>
              <a:rPr lang="nl-BE" dirty="0"/>
              <a:t>, </a:t>
            </a:r>
            <a:r>
              <a:rPr lang="nl-BE" u="sng" dirty="0" err="1">
                <a:hlinkClick r:id="rId18"/>
              </a:rPr>
              <a:t>Conant</a:t>
            </a:r>
            <a:r>
              <a:rPr lang="nl-BE" u="sng" dirty="0">
                <a:hlinkClick r:id="rId18"/>
              </a:rPr>
              <a:t> EF</a:t>
            </a:r>
            <a:endParaRPr lang="en-US" dirty="0"/>
          </a:p>
          <a:p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, DM: 4.2 (95% CI, 3.8-4.7) </a:t>
            </a:r>
            <a:r>
              <a:rPr lang="nl-BE" dirty="0" err="1"/>
              <a:t>vs</a:t>
            </a:r>
            <a:r>
              <a:rPr lang="nl-BE" dirty="0"/>
              <a:t> DBT+DM: 5.4 (95% CI, 4.9-6.0) P &lt; .001;</a:t>
            </a:r>
          </a:p>
          <a:p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invasive</a:t>
            </a:r>
            <a:r>
              <a:rPr lang="nl-BE" dirty="0"/>
              <a:t>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, DM: 2.9 (95% CI, 2.5-3.2) </a:t>
            </a:r>
            <a:r>
              <a:rPr lang="nl-BE" dirty="0" err="1"/>
              <a:t>vs</a:t>
            </a:r>
            <a:r>
              <a:rPr lang="nl-BE" dirty="0"/>
              <a:t> DM+DBT: 4.1 (95% CI, 3.7-4.5) P &lt; .001;</a:t>
            </a:r>
          </a:p>
          <a:p>
            <a:r>
              <a:rPr lang="nl-BE" dirty="0" err="1"/>
              <a:t>the</a:t>
            </a:r>
            <a:r>
              <a:rPr lang="nl-BE" dirty="0"/>
              <a:t> in situ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detection</a:t>
            </a:r>
            <a:r>
              <a:rPr lang="nl-BE" dirty="0"/>
              <a:t> </a:t>
            </a:r>
            <a:r>
              <a:rPr lang="nl-BE" dirty="0" err="1"/>
              <a:t>rate</a:t>
            </a:r>
            <a:r>
              <a:rPr lang="nl-BE" dirty="0"/>
              <a:t> was 1.4 (95% CI, 1.2-1.6) per 1000 </a:t>
            </a:r>
            <a:r>
              <a:rPr lang="nl-BE" dirty="0" err="1"/>
              <a:t>screens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</a:t>
            </a:r>
            <a:r>
              <a:rPr lang="nl-BE" dirty="0" err="1"/>
              <a:t>methods</a:t>
            </a:r>
            <a:r>
              <a:rPr lang="nl-BE" dirty="0"/>
              <a:t>. </a:t>
            </a:r>
          </a:p>
          <a:p>
            <a:r>
              <a:rPr lang="nl-BE" dirty="0" err="1"/>
              <a:t>adding</a:t>
            </a:r>
            <a:r>
              <a:rPr lang="nl-BE" dirty="0"/>
              <a:t> </a:t>
            </a:r>
            <a:r>
              <a:rPr lang="nl-BE" dirty="0" err="1"/>
              <a:t>tomosynthesis</a:t>
            </a:r>
            <a:r>
              <a:rPr lang="nl-BE" dirty="0"/>
              <a:t> was </a:t>
            </a:r>
            <a:r>
              <a:rPr lang="nl-BE" dirty="0" err="1"/>
              <a:t>associated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increase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positive</a:t>
            </a:r>
            <a:r>
              <a:rPr lang="nl-BE" dirty="0"/>
              <a:t> </a:t>
            </a:r>
            <a:r>
              <a:rPr lang="nl-BE" dirty="0" err="1"/>
              <a:t>predictive</a:t>
            </a:r>
            <a:r>
              <a:rPr lang="nl-BE" dirty="0"/>
              <a:t> </a:t>
            </a:r>
            <a:r>
              <a:rPr lang="nl-BE" dirty="0" err="1"/>
              <a:t>value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recall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4.3% </a:t>
            </a:r>
            <a:r>
              <a:rPr lang="nl-BE" dirty="0" err="1"/>
              <a:t>to</a:t>
            </a:r>
            <a:r>
              <a:rPr lang="nl-BE" dirty="0"/>
              <a:t> 6.4%, P &lt; .001 </a:t>
            </a:r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4"/>
    </mc:Choice>
    <mc:Fallback xmlns="">
      <p:transition spd="slow" advTm="3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</a:t>
            </a:r>
            <a:r>
              <a:rPr lang="nl-BE" dirty="0" err="1"/>
              <a:t>Swedish</a:t>
            </a:r>
            <a:r>
              <a:rPr lang="nl-BE" dirty="0"/>
              <a:t> </a:t>
            </a:r>
            <a:r>
              <a:rPr lang="nl-BE" dirty="0" err="1"/>
              <a:t>study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728960" cy="4383151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 err="1">
                <a:hlinkClick r:id="rId4" tooltip="European radiology."/>
              </a:rPr>
              <a:t>Eur</a:t>
            </a:r>
            <a:r>
              <a:rPr lang="en-US" u="sng" dirty="0">
                <a:hlinkClick r:id="rId4" tooltip="European radiology."/>
              </a:rPr>
              <a:t> </a:t>
            </a:r>
            <a:r>
              <a:rPr lang="en-US" u="sng" dirty="0" err="1">
                <a:hlinkClick r:id="rId4" tooltip="European radiology."/>
              </a:rPr>
              <a:t>Radiol</a:t>
            </a:r>
            <a:r>
              <a:rPr lang="en-US" u="sng" dirty="0">
                <a:hlinkClick r:id="rId4" tooltip="European radiology."/>
              </a:rPr>
              <a:t>.</a:t>
            </a:r>
            <a:r>
              <a:rPr lang="en-US" dirty="0"/>
              <a:t> 2016 Jan;26(1):184-90. </a:t>
            </a:r>
            <a:r>
              <a:rPr lang="en-US" dirty="0" err="1"/>
              <a:t>doi</a:t>
            </a:r>
            <a:r>
              <a:rPr lang="en-US" dirty="0"/>
              <a:t>: 10.1007/s00330-015-3803-3. </a:t>
            </a:r>
            <a:r>
              <a:rPr lang="en-US" dirty="0" err="1"/>
              <a:t>Epub</a:t>
            </a:r>
            <a:r>
              <a:rPr lang="en-US" dirty="0"/>
              <a:t> 2015 May 1.</a:t>
            </a:r>
          </a:p>
          <a:p>
            <a:r>
              <a:rPr lang="en-US" b="1" dirty="0"/>
              <a:t>Performance of one-view breast </a:t>
            </a:r>
            <a:r>
              <a:rPr lang="en-US" b="1" dirty="0" err="1"/>
              <a:t>tomosynthesis</a:t>
            </a:r>
            <a:r>
              <a:rPr lang="en-US" b="1" dirty="0"/>
              <a:t> as a stand-alone breast cancer </a:t>
            </a:r>
            <a:r>
              <a:rPr lang="en-US" b="1" dirty="0" err="1"/>
              <a:t>screeningmodality</a:t>
            </a:r>
            <a:r>
              <a:rPr lang="en-US" b="1" dirty="0"/>
              <a:t>: results from the Malmö Breast </a:t>
            </a:r>
            <a:r>
              <a:rPr lang="en-US" b="1" dirty="0" err="1"/>
              <a:t>Tomosynthesis</a:t>
            </a:r>
            <a:r>
              <a:rPr lang="en-US" b="1" dirty="0"/>
              <a:t> Screening Trial, a population-based study.</a:t>
            </a:r>
          </a:p>
          <a:p>
            <a:r>
              <a:rPr lang="en-US" u="sng" dirty="0" err="1">
                <a:hlinkClick r:id="rId5"/>
              </a:rPr>
              <a:t>Lång</a:t>
            </a:r>
            <a:r>
              <a:rPr lang="en-US" u="sng" dirty="0">
                <a:hlinkClick r:id="rId5"/>
              </a:rPr>
              <a:t> K</a:t>
            </a:r>
            <a:r>
              <a:rPr lang="en-US" baseline="30000" dirty="0"/>
              <a:t>1,</a:t>
            </a:r>
            <a:r>
              <a:rPr lang="nl-BE" u="sng" dirty="0"/>
              <a:t> </a:t>
            </a:r>
            <a:r>
              <a:rPr lang="nl-BE" u="sng" dirty="0" err="1">
                <a:hlinkClick r:id="rId6"/>
              </a:rPr>
              <a:t>Andersson</a:t>
            </a:r>
            <a:r>
              <a:rPr lang="nl-BE" u="sng" dirty="0">
                <a:hlinkClick r:id="rId6"/>
              </a:rPr>
              <a:t> I</a:t>
            </a:r>
            <a:r>
              <a:rPr lang="nl-BE" baseline="30000" dirty="0"/>
              <a:t>2</a:t>
            </a:r>
            <a:r>
              <a:rPr lang="nl-BE" dirty="0"/>
              <a:t>, </a:t>
            </a:r>
            <a:r>
              <a:rPr lang="nl-BE" u="sng" dirty="0" err="1">
                <a:hlinkClick r:id="rId7"/>
              </a:rPr>
              <a:t>Rosso</a:t>
            </a:r>
            <a:r>
              <a:rPr lang="nl-BE" u="sng" dirty="0">
                <a:hlinkClick r:id="rId7"/>
              </a:rPr>
              <a:t> A</a:t>
            </a:r>
            <a:r>
              <a:rPr lang="nl-BE" baseline="30000" dirty="0"/>
              <a:t>3</a:t>
            </a:r>
            <a:r>
              <a:rPr lang="nl-BE" dirty="0"/>
              <a:t>, </a:t>
            </a:r>
            <a:r>
              <a:rPr lang="nl-BE" u="sng" dirty="0" err="1">
                <a:hlinkClick r:id="rId8"/>
              </a:rPr>
              <a:t>Tingberg</a:t>
            </a:r>
            <a:r>
              <a:rPr lang="nl-BE" u="sng" dirty="0">
                <a:hlinkClick r:id="rId8"/>
              </a:rPr>
              <a:t> A</a:t>
            </a:r>
            <a:r>
              <a:rPr lang="nl-BE" baseline="30000" dirty="0"/>
              <a:t>4</a:t>
            </a:r>
            <a:r>
              <a:rPr lang="nl-BE" dirty="0"/>
              <a:t>, </a:t>
            </a:r>
            <a:r>
              <a:rPr lang="nl-BE" u="sng" dirty="0" err="1">
                <a:hlinkClick r:id="rId9"/>
              </a:rPr>
              <a:t>Timberg</a:t>
            </a:r>
            <a:r>
              <a:rPr lang="nl-BE" u="sng" dirty="0">
                <a:hlinkClick r:id="rId9"/>
              </a:rPr>
              <a:t> P</a:t>
            </a:r>
            <a:r>
              <a:rPr lang="nl-BE" baseline="30000" dirty="0"/>
              <a:t>4</a:t>
            </a:r>
            <a:r>
              <a:rPr lang="nl-BE" dirty="0"/>
              <a:t>, </a:t>
            </a:r>
            <a:r>
              <a:rPr lang="nl-BE" u="sng" dirty="0" err="1">
                <a:hlinkClick r:id="rId10"/>
              </a:rPr>
              <a:t>Zackrisson</a:t>
            </a:r>
            <a:r>
              <a:rPr lang="nl-BE" u="sng" dirty="0">
                <a:hlinkClick r:id="rId10"/>
              </a:rPr>
              <a:t> S</a:t>
            </a:r>
            <a:r>
              <a:rPr lang="nl-BE" baseline="30000" dirty="0"/>
              <a:t>2</a:t>
            </a:r>
            <a:r>
              <a:rPr lang="nl-BE" dirty="0"/>
              <a:t>.</a:t>
            </a:r>
            <a:endParaRPr lang="en-US" dirty="0"/>
          </a:p>
          <a:p>
            <a:r>
              <a:rPr lang="en-US" dirty="0"/>
              <a:t>46 cases were detected by both modalities, 21 by DBT alone and 1 by DM alone. </a:t>
            </a:r>
          </a:p>
          <a:p>
            <a:r>
              <a:rPr lang="en-US" dirty="0"/>
              <a:t>Cancer detection rate for one-view DBT was 8.9/1000 screens (95 % CI 6.9 to 11.3) and 6.3/1000 screens (4.6 to 8.3) for two-view DM (p &lt; 0.0001). </a:t>
            </a:r>
          </a:p>
          <a:p>
            <a:r>
              <a:rPr lang="en-US" dirty="0"/>
              <a:t>Recall rate after arbitration was 3.8 % (3.3 to 4.2) for DBT and 2.6 % (2.3 to 3.0) for DM (p &lt; 0.0001). </a:t>
            </a:r>
          </a:p>
          <a:p>
            <a:r>
              <a:rPr lang="en-US" dirty="0"/>
              <a:t>PPV was 24 % for both DBT and DM.</a:t>
            </a:r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8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9"/>
    </mc:Choice>
    <mc:Fallback xmlns="">
      <p:transition spd="slow" advTm="1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Toch nog twijfel over DBT voor screening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Nog te bewijzen: impact op interval </a:t>
            </a:r>
            <a:r>
              <a:rPr lang="nl-BE" dirty="0" err="1"/>
              <a:t>cancer</a:t>
            </a:r>
            <a:r>
              <a:rPr lang="nl-BE" dirty="0"/>
              <a:t> </a:t>
            </a:r>
            <a:r>
              <a:rPr lang="nl-BE" dirty="0" err="1"/>
              <a:t>rate</a:t>
            </a:r>
            <a:r>
              <a:rPr lang="nl-BE" dirty="0"/>
              <a:t> en impact op ….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22291" t="15556" r="17812" b="8333"/>
          <a:stretch/>
        </p:blipFill>
        <p:spPr>
          <a:xfrm>
            <a:off x="2630904" y="2375548"/>
            <a:ext cx="6145938" cy="439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9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68"/>
    </mc:Choice>
    <mc:Fallback xmlns="">
      <p:transition spd="slow" advTm="4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 hoe kan DBT geïmplementeerd worden?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8911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Acquisitie &amp; dosis setting</a:t>
            </a:r>
          </a:p>
          <a:p>
            <a:pPr lvl="1"/>
            <a:r>
              <a:rPr lang="nl-BE" dirty="0"/>
              <a:t>Zijn alle systemen goed genoeg?</a:t>
            </a:r>
          </a:p>
          <a:p>
            <a:pPr lvl="1"/>
            <a:r>
              <a:rPr lang="nl-BE" dirty="0"/>
              <a:t>1 view – 2 view</a:t>
            </a:r>
          </a:p>
          <a:p>
            <a:pPr lvl="1"/>
            <a:r>
              <a:rPr lang="nl-BE" dirty="0"/>
              <a:t>FFDM </a:t>
            </a:r>
            <a:r>
              <a:rPr lang="nl-BE" dirty="0" err="1"/>
              <a:t>and</a:t>
            </a:r>
            <a:r>
              <a:rPr lang="nl-BE" dirty="0"/>
              <a:t>/or DBT </a:t>
            </a:r>
          </a:p>
          <a:p>
            <a:r>
              <a:rPr lang="nl-BE" dirty="0"/>
              <a:t>Data processing</a:t>
            </a:r>
          </a:p>
          <a:p>
            <a:pPr lvl="1"/>
            <a:r>
              <a:rPr lang="nl-BE" dirty="0"/>
              <a:t>Reconstructie algoritme</a:t>
            </a:r>
          </a:p>
          <a:p>
            <a:pPr lvl="1"/>
            <a:r>
              <a:rPr lang="nl-BE" dirty="0"/>
              <a:t>Synthetische mammografie</a:t>
            </a:r>
          </a:p>
          <a:p>
            <a:pPr lvl="1"/>
            <a:r>
              <a:rPr lang="nl-BE" dirty="0"/>
              <a:t>CAD</a:t>
            </a:r>
          </a:p>
          <a:p>
            <a:pPr lvl="1"/>
            <a:r>
              <a:rPr lang="nl-BE" dirty="0" err="1"/>
              <a:t>Deep</a:t>
            </a:r>
            <a:r>
              <a:rPr lang="nl-BE" dirty="0"/>
              <a:t> </a:t>
            </a:r>
            <a:r>
              <a:rPr lang="nl-BE" dirty="0" err="1"/>
              <a:t>learning</a:t>
            </a:r>
            <a:r>
              <a:rPr lang="nl-BE" dirty="0"/>
              <a:t> technieken?</a:t>
            </a:r>
          </a:p>
          <a:p>
            <a:pPr lvl="1"/>
            <a:r>
              <a:rPr lang="nl-BE" dirty="0"/>
              <a:t>Densiteit ook schatten?</a:t>
            </a:r>
          </a:p>
          <a:p>
            <a:r>
              <a:rPr lang="nl-BE" dirty="0"/>
              <a:t>Reading</a:t>
            </a:r>
          </a:p>
          <a:p>
            <a:pPr lvl="1"/>
            <a:r>
              <a:rPr lang="nl-BE" dirty="0" err="1"/>
              <a:t>Slabs</a:t>
            </a:r>
            <a:r>
              <a:rPr lang="nl-BE" dirty="0"/>
              <a:t> or slices</a:t>
            </a:r>
          </a:p>
          <a:p>
            <a:pPr lvl="1"/>
            <a:r>
              <a:rPr lang="nl-BE" dirty="0" err="1"/>
              <a:t>Work</a:t>
            </a:r>
            <a:r>
              <a:rPr lang="nl-BE" dirty="0"/>
              <a:t> station</a:t>
            </a:r>
          </a:p>
          <a:p>
            <a:pPr lvl="1"/>
            <a:r>
              <a:rPr lang="nl-BE" dirty="0"/>
              <a:t>Second reading</a:t>
            </a:r>
          </a:p>
          <a:p>
            <a:pPr lvl="1"/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7"/>
    </mc:Choice>
    <mc:Fallback xmlns="">
      <p:transition spd="slow" advTm="41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Quality</a:t>
            </a:r>
            <a:r>
              <a:rPr lang="nl-BE" dirty="0"/>
              <a:t> Control</a:t>
            </a:r>
          </a:p>
        </p:txBody>
      </p:sp>
      <p:graphicFrame>
        <p:nvGraphicFramePr>
          <p:cNvPr id="1026" name="Object 2" descr="Gerecycled papier"/>
          <p:cNvGraphicFramePr>
            <a:graphicFrameLocks noChangeAspect="1"/>
          </p:cNvGraphicFramePr>
          <p:nvPr>
            <p:extLst/>
          </p:nvPr>
        </p:nvGraphicFramePr>
        <p:xfrm>
          <a:off x="1775520" y="2107560"/>
          <a:ext cx="41529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lip" r:id="rId5" imgW="1029960" imgH="1117080" progId="MS_ClipArt_Gallery.2">
                  <p:embed/>
                </p:oleObj>
              </mc:Choice>
              <mc:Fallback>
                <p:oleObj name="Clip" r:id="rId5" imgW="1029960" imgH="1117080" progId="MS_ClipArt_Gallery.2">
                  <p:embed/>
                  <p:pic>
                    <p:nvPicPr>
                      <p:cNvPr id="1026" name="Object 2" descr="Gerecycled papi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2107560"/>
                        <a:ext cx="4152900" cy="4392612"/>
                      </a:xfrm>
                      <a:prstGeom prst="rect">
                        <a:avLst/>
                      </a:pr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Gekromde PIJL-OMLAAG 1"/>
          <p:cNvSpPr/>
          <p:nvPr/>
        </p:nvSpPr>
        <p:spPr bwMode="auto">
          <a:xfrm>
            <a:off x="7076873" y="797217"/>
            <a:ext cx="1840516" cy="1035336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Gekromde PIJL-OMLAAG 10"/>
          <p:cNvSpPr/>
          <p:nvPr/>
        </p:nvSpPr>
        <p:spPr bwMode="auto">
          <a:xfrm rot="7787891">
            <a:off x="8793252" y="3916759"/>
            <a:ext cx="1840516" cy="1035336"/>
          </a:xfrm>
          <a:prstGeom prst="curvedDownArrow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nl-BE" sz="2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6" descr="guidelines 1st edit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981">
            <a:off x="3884476" y="1375028"/>
            <a:ext cx="1133036" cy="17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guidelin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64">
            <a:off x="5943480" y="1480585"/>
            <a:ext cx="1190863" cy="17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mage0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21" y="1457841"/>
            <a:ext cx="1223208" cy="174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uidelines2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11" y="1457841"/>
            <a:ext cx="1208506" cy="174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12"/>
          <a:srcRect l="34835" t="17659" r="34963" b="13103"/>
          <a:stretch/>
        </p:blipFill>
        <p:spPr>
          <a:xfrm>
            <a:off x="6687045" y="3673642"/>
            <a:ext cx="1879439" cy="242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6"/>
    </mc:Choice>
    <mc:Fallback xmlns="">
      <p:transition spd="slow" advTm="1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Inhoudstafel van het EUREF QC protocol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 err="1"/>
              <a:t>Focal</a:t>
            </a:r>
            <a:r>
              <a:rPr lang="nl-BE" dirty="0"/>
              <a:t> spot motion, tube output &amp; tube voltage</a:t>
            </a:r>
          </a:p>
          <a:p>
            <a:r>
              <a:rPr lang="nl-BE" dirty="0"/>
              <a:t>Stralingsveld</a:t>
            </a:r>
          </a:p>
          <a:p>
            <a:r>
              <a:rPr lang="nl-BE" dirty="0"/>
              <a:t>Gemist weefsel aan thoraxzijde</a:t>
            </a:r>
          </a:p>
          <a:p>
            <a:r>
              <a:rPr lang="nl-BE" dirty="0"/>
              <a:t>Detector</a:t>
            </a:r>
          </a:p>
          <a:p>
            <a:pPr lvl="1"/>
            <a:r>
              <a:rPr lang="nl-BE" dirty="0"/>
              <a:t>MTF, </a:t>
            </a:r>
            <a:r>
              <a:rPr lang="nl-BE" dirty="0" err="1"/>
              <a:t>noise</a:t>
            </a:r>
            <a:r>
              <a:rPr lang="nl-BE" dirty="0"/>
              <a:t> power</a:t>
            </a:r>
          </a:p>
          <a:p>
            <a:r>
              <a:rPr lang="nl-BE" dirty="0"/>
              <a:t>het complete systeem</a:t>
            </a:r>
          </a:p>
          <a:p>
            <a:pPr lvl="1"/>
            <a:r>
              <a:rPr lang="nl-BE" dirty="0"/>
              <a:t>MTF voor verschillende hoogten in de borst</a:t>
            </a:r>
          </a:p>
          <a:p>
            <a:pPr lvl="1"/>
            <a:r>
              <a:rPr lang="nl-BE" dirty="0"/>
              <a:t>CDMAM analyse voor follow up</a:t>
            </a:r>
          </a:p>
          <a:p>
            <a:r>
              <a:rPr lang="nl-BE" dirty="0" err="1">
                <a:solidFill>
                  <a:srgbClr val="00B050"/>
                </a:solidFill>
              </a:rPr>
              <a:t>Dosimetrie</a:t>
            </a:r>
            <a:endParaRPr lang="nl-BE" dirty="0">
              <a:solidFill>
                <a:srgbClr val="00B050"/>
              </a:solidFill>
            </a:endParaRPr>
          </a:p>
          <a:p>
            <a:r>
              <a:rPr lang="nl-BE" dirty="0"/>
              <a:t>Dosis </a:t>
            </a:r>
            <a:r>
              <a:rPr lang="nl-BE" dirty="0" err="1"/>
              <a:t>settings</a:t>
            </a:r>
            <a:r>
              <a:rPr lang="nl-BE" dirty="0"/>
              <a:t> als </a:t>
            </a:r>
            <a:r>
              <a:rPr lang="nl-BE" dirty="0" err="1"/>
              <a:t>funktie</a:t>
            </a:r>
            <a:r>
              <a:rPr lang="nl-BE" dirty="0"/>
              <a:t> van borstdikte</a:t>
            </a:r>
          </a:p>
          <a:p>
            <a:r>
              <a:rPr lang="nl-BE" dirty="0">
                <a:solidFill>
                  <a:srgbClr val="FF0000"/>
                </a:solidFill>
              </a:rPr>
              <a:t>Ontbreekt:</a:t>
            </a:r>
          </a:p>
          <a:p>
            <a:pPr lvl="1"/>
            <a:r>
              <a:rPr lang="nl-BE" dirty="0">
                <a:solidFill>
                  <a:srgbClr val="FF0000"/>
                </a:solidFill>
              </a:rPr>
              <a:t>een limiet voor de </a:t>
            </a:r>
            <a:r>
              <a:rPr lang="nl-BE" dirty="0" err="1">
                <a:solidFill>
                  <a:srgbClr val="FF0000"/>
                </a:solidFill>
              </a:rPr>
              <a:t>performantie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>
                <a:solidFill>
                  <a:srgbClr val="FF0000"/>
                </a:solidFill>
              </a:rPr>
              <a:t>Een dagelijkse QC procedure</a:t>
            </a:r>
          </a:p>
          <a:p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3"/>
    </mc:Choice>
    <mc:Fallback xmlns="">
      <p:transition spd="slow" advTm="40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Wij passen het EUREF protocol toe, en hebben zelf een </a:t>
            </a:r>
            <a:r>
              <a:rPr lang="nl-BE" dirty="0" err="1"/>
              <a:t>performantietest</a:t>
            </a:r>
            <a:r>
              <a:rPr lang="nl-BE" dirty="0"/>
              <a:t> gemaakt</a:t>
            </a:r>
          </a:p>
          <a:p>
            <a:r>
              <a:rPr lang="nl-BE" dirty="0"/>
              <a:t>EUREF document -&gt; EFOMP document (</a:t>
            </a:r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r>
              <a:rPr lang="nl-BE" dirty="0"/>
              <a:t>)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Stand van zaken rond QC in DBT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1"/>
    </mc:Choice>
    <mc:Fallback xmlns="">
      <p:transition spd="slow" advTm="2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Quality</a:t>
            </a:r>
            <a:r>
              <a:rPr lang="nl-BE" dirty="0"/>
              <a:t> Control</a:t>
            </a:r>
          </a:p>
        </p:txBody>
      </p:sp>
      <p:sp>
        <p:nvSpPr>
          <p:cNvPr id="102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1026" name="Object 2" descr="Gerecycled papier"/>
          <p:cNvGraphicFramePr>
            <a:graphicFrameLocks noChangeAspect="1"/>
          </p:cNvGraphicFramePr>
          <p:nvPr>
            <p:extLst/>
          </p:nvPr>
        </p:nvGraphicFramePr>
        <p:xfrm>
          <a:off x="1775520" y="2107560"/>
          <a:ext cx="415290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Clip" r:id="rId5" imgW="1029960" imgH="1117080" progId="MS_ClipArt_Gallery.2">
                  <p:embed/>
                </p:oleObj>
              </mc:Choice>
              <mc:Fallback>
                <p:oleObj name="Clip" r:id="rId5" imgW="1029960" imgH="1117080" progId="MS_ClipArt_Gallery.2">
                  <p:embed/>
                  <p:pic>
                    <p:nvPicPr>
                      <p:cNvPr id="1026" name="Object 2" descr="Gerecycled papi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2107560"/>
                        <a:ext cx="4152900" cy="4392612"/>
                      </a:xfrm>
                      <a:prstGeom prst="rect">
                        <a:avLst/>
                      </a:pr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hoek 2"/>
          <p:cNvSpPr/>
          <p:nvPr/>
        </p:nvSpPr>
        <p:spPr>
          <a:xfrm rot="424773">
            <a:off x="3353003" y="3475120"/>
            <a:ext cx="8259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Nothing</a:t>
            </a:r>
            <a:r>
              <a:rPr lang="nl-N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nl-NL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</a:t>
            </a:r>
            <a:r>
              <a:rPr lang="nl-N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nl-NL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synthetic</a:t>
            </a:r>
            <a:r>
              <a:rPr lang="nl-NL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2D </a:t>
            </a:r>
            <a:r>
              <a:rPr lang="nl-NL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yet</a:t>
            </a:r>
            <a:endParaRPr lang="nl-NL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6" descr="guidelines 1st editi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8981">
            <a:off x="3884476" y="1375028"/>
            <a:ext cx="1133036" cy="174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guidelin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164">
            <a:off x="5943480" y="1480585"/>
            <a:ext cx="1190863" cy="17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mage0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521" y="1457841"/>
            <a:ext cx="1223208" cy="174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uidelines2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11" y="1457841"/>
            <a:ext cx="1208506" cy="174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9"/>
    </mc:Choice>
    <mc:Fallback xmlns="">
      <p:transition spd="slow" advTm="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Er is kwaliteitscontrole in de Vlaamse (Belgische) screening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1263779" y="2381042"/>
            <a:ext cx="9664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Wat kunnen we zelf nog doen???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448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Ons testprotocol voor DBT en </a:t>
            </a:r>
            <a:r>
              <a:rPr lang="nl-BE" dirty="0" err="1"/>
              <a:t>synthetic</a:t>
            </a:r>
            <a:r>
              <a:rPr lang="nl-BE" dirty="0"/>
              <a:t> 2D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Ons ‘L1’ testobject (Leuven, </a:t>
            </a:r>
            <a:r>
              <a:rPr lang="nl-BE" dirty="0" err="1"/>
              <a:t>by</a:t>
            </a:r>
            <a:r>
              <a:rPr lang="nl-BE" dirty="0"/>
              <a:t> Lesley)</a:t>
            </a:r>
          </a:p>
          <a:p>
            <a:pPr lvl="1"/>
            <a:r>
              <a:rPr lang="nl-BE" dirty="0"/>
              <a:t>Container in borstvorm, gevuld met groot aantal </a:t>
            </a:r>
            <a:r>
              <a:rPr lang="nl-BE" dirty="0" err="1"/>
              <a:t>acrylic</a:t>
            </a:r>
            <a:r>
              <a:rPr lang="nl-BE" dirty="0"/>
              <a:t> balletjes &amp; water</a:t>
            </a:r>
          </a:p>
          <a:p>
            <a:pPr lvl="1"/>
            <a:r>
              <a:rPr lang="nl-BE" dirty="0"/>
              <a:t>3D </a:t>
            </a:r>
            <a:r>
              <a:rPr lang="nl-BE" dirty="0" err="1"/>
              <a:t>printed</a:t>
            </a:r>
            <a:r>
              <a:rPr lang="nl-BE" dirty="0"/>
              <a:t> modellen van kanker</a:t>
            </a:r>
          </a:p>
          <a:p>
            <a:pPr lvl="1"/>
            <a:r>
              <a:rPr lang="nl-BE" dirty="0"/>
              <a:t>Kleine </a:t>
            </a:r>
            <a:r>
              <a:rPr lang="nl-BE" dirty="0" err="1"/>
              <a:t>calcs</a:t>
            </a:r>
            <a:endParaRPr lang="nl-BE" dirty="0"/>
          </a:p>
          <a:p>
            <a:r>
              <a:rPr lang="nl-BE" dirty="0"/>
              <a:t>CDMAM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“We present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ECR 2018 </a:t>
            </a:r>
            <a:r>
              <a:rPr lang="nl-BE" dirty="0" err="1"/>
              <a:t>presentation</a:t>
            </a:r>
            <a:r>
              <a:rPr lang="nl-BE" dirty="0"/>
              <a:t>…”</a:t>
            </a:r>
          </a:p>
          <a:p>
            <a:endParaRPr lang="nl-BE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18"/>
    </mc:Choice>
    <mc:Fallback xmlns="">
      <p:transition spd="slow" advTm="87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8562" y="367553"/>
            <a:ext cx="11382000" cy="900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00060C"/>
                </a:solidFill>
                <a:latin typeface="Tw Cen MT Condensed" panose="020B0606020104020203" pitchFamily="34" charset="0"/>
              </a:rPr>
              <a:t>CONTRAST-DETAIL PHANTOM (CDMAM)</a:t>
            </a:r>
          </a:p>
        </p:txBody>
      </p:sp>
      <p:sp>
        <p:nvSpPr>
          <p:cNvPr id="7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5</a:t>
            </a:r>
          </a:p>
        </p:txBody>
      </p:sp>
      <p:sp>
        <p:nvSpPr>
          <p:cNvPr id="13" name="Tijdelijke aanduiding voor inhoud 3"/>
          <p:cNvSpPr>
            <a:spLocks noGrp="1"/>
          </p:cNvSpPr>
          <p:nvPr>
            <p:ph idx="1"/>
          </p:nvPr>
        </p:nvSpPr>
        <p:spPr>
          <a:xfrm>
            <a:off x="4309046" y="1583323"/>
            <a:ext cx="7882954" cy="4030895"/>
          </a:xfrm>
        </p:spPr>
        <p:txBody>
          <a:bodyPr/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Aluminum plate with matrix of gold discs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Disc thicknesses and diameters range 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CDMAM placed within stack of 2 PMMA plates of 2 cm thick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Equal to 5 cm PMMA or 6 cm breast (50% density)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Homogeneous background</a:t>
            </a:r>
          </a:p>
        </p:txBody>
      </p:sp>
      <p:grpSp>
        <p:nvGrpSpPr>
          <p:cNvPr id="8" name="Groep 7"/>
          <p:cNvGrpSpPr/>
          <p:nvPr/>
        </p:nvGrpSpPr>
        <p:grpSpPr>
          <a:xfrm>
            <a:off x="795062" y="1653418"/>
            <a:ext cx="3275493" cy="4139952"/>
            <a:chOff x="8453994" y="2585445"/>
            <a:chExt cx="2358052" cy="3275806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863216" y="3912421"/>
              <a:ext cx="1539608" cy="2358051"/>
            </a:xfrm>
            <a:prstGeom prst="rect">
              <a:avLst/>
            </a:prstGeom>
          </p:spPr>
        </p:pic>
        <p:pic>
          <p:nvPicPr>
            <p:cNvPr id="10" name="Picture 4" descr="CDMAM 3.4 - CD Phantom for Mammography &amp;gt; Mammography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3994" y="2585445"/>
              <a:ext cx="2358052" cy="1718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5"/>
    </mc:Choice>
    <mc:Fallback xmlns="">
      <p:transition spd="slow" advTm="2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32371" y="5791200"/>
            <a:ext cx="12462933" cy="1066800"/>
          </a:xfrm>
          <a:prstGeom prst="rect">
            <a:avLst/>
          </a:prstGeom>
          <a:solidFill>
            <a:srgbClr val="0B0102"/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18213" y="1128335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2D FFDM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"/>
          <a:stretch/>
        </p:blipFill>
        <p:spPr>
          <a:xfrm rot="16200000">
            <a:off x="2492405" y="-209050"/>
            <a:ext cx="2032713" cy="2981752"/>
          </a:xfrm>
          <a:prstGeom prst="rect">
            <a:avLst/>
          </a:prstGeom>
        </p:spPr>
      </p:pic>
      <p:pic>
        <p:nvPicPr>
          <p:cNvPr id="15" name="Tijdelijke aanduiding voor inhoud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r="3013"/>
          <a:stretch/>
        </p:blipFill>
        <p:spPr>
          <a:xfrm rot="16200000">
            <a:off x="5921840" y="-235514"/>
            <a:ext cx="2032714" cy="3034678"/>
          </a:xfrm>
          <a:prstGeom prst="rect">
            <a:avLst/>
          </a:prstGeom>
        </p:spPr>
      </p:pic>
      <p:pic>
        <p:nvPicPr>
          <p:cNvPr id="17" name="Tijdelijke aanduiding voor inhoud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r="2291"/>
          <a:stretch/>
        </p:blipFill>
        <p:spPr>
          <a:xfrm rot="16200000">
            <a:off x="9296808" y="-168900"/>
            <a:ext cx="1961267" cy="2940547"/>
          </a:xfrm>
          <a:prstGeom prst="rect">
            <a:avLst/>
          </a:prstGeom>
        </p:spPr>
      </p:pic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2937709" y="6479291"/>
            <a:ext cx="1321917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½ AEC</a:t>
            </a: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6311018" y="6479290"/>
            <a:ext cx="97990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AEC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9532661" y="6449471"/>
            <a:ext cx="1459935" cy="51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1800" dirty="0">
                <a:solidFill>
                  <a:schemeClr val="bg1"/>
                </a:solidFill>
                <a:latin typeface="Tw Cen MT" panose="020B0602020104020603" pitchFamily="34" charset="0"/>
              </a:rPr>
              <a:t>2 AEC</a:t>
            </a: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118212" y="3083127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DBT</a:t>
            </a: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941174" y="1865295"/>
            <a:ext cx="1962338" cy="3002972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9281750" y="1881403"/>
            <a:ext cx="1961755" cy="2970174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520768" y="1866683"/>
            <a:ext cx="1975515" cy="2982226"/>
          </a:xfrm>
          <a:prstGeom prst="rect">
            <a:avLst/>
          </a:prstGeom>
        </p:spPr>
      </p:pic>
      <p:sp>
        <p:nvSpPr>
          <p:cNvPr id="23" name="Tijdelijke aanduiding voor inhoud 2"/>
          <p:cNvSpPr txBox="1">
            <a:spLocks/>
          </p:cNvSpPr>
          <p:nvPr/>
        </p:nvSpPr>
        <p:spPr>
          <a:xfrm>
            <a:off x="118213" y="5085702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SM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24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7797" r="22907" b="7490"/>
          <a:stretch/>
        </p:blipFill>
        <p:spPr>
          <a:xfrm rot="16200000">
            <a:off x="2526007" y="3921309"/>
            <a:ext cx="1965034" cy="2982227"/>
          </a:xfrm>
        </p:spPr>
      </p:pic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8016" r="24275" b="7928"/>
          <a:stretch/>
        </p:blipFill>
        <p:spPr>
          <a:xfrm rot="16200000">
            <a:off x="5922294" y="3918817"/>
            <a:ext cx="1982420" cy="2985293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" t="7560" r="23740" b="7474"/>
          <a:stretch/>
        </p:blipFill>
        <p:spPr>
          <a:xfrm rot="16200000">
            <a:off x="9316858" y="3920092"/>
            <a:ext cx="1958951" cy="2988360"/>
          </a:xfrm>
          <a:prstGeom prst="rect">
            <a:avLst/>
          </a:prstGeom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8"/>
    </mc:Choice>
    <mc:Fallback xmlns="">
      <p:transition spd="slow" advTm="2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48562" y="367553"/>
            <a:ext cx="11382000" cy="900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00060C"/>
                </a:solidFill>
                <a:latin typeface="Tw Cen MT Condensed" panose="020B0606020104020203" pitchFamily="34" charset="0"/>
              </a:rPr>
              <a:t>TARGET DETECTABITLITY: CDMAM PHANTOM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95062" y="1576293"/>
            <a:ext cx="80675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60C"/>
                </a:solidFill>
                <a:latin typeface="Tw Cen MT" panose="020B0602020104020603" pitchFamily="34" charset="0"/>
              </a:rPr>
              <a:t>Manual readout of CDMAM images</a:t>
            </a:r>
          </a:p>
          <a:p>
            <a:endParaRPr lang="en-US" sz="2400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 marL="914400" lvl="1" indent="-4572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Sara² software</a:t>
            </a:r>
            <a:r>
              <a:rPr lang="en-US" sz="2000" baseline="30000" dirty="0">
                <a:solidFill>
                  <a:srgbClr val="00060C"/>
                </a:solidFill>
                <a:latin typeface="Tw Cen MT" panose="020B0602020104020603" pitchFamily="34" charset="0"/>
              </a:rPr>
              <a:t>*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60C"/>
                </a:solidFill>
                <a:latin typeface="Tw Cen MT" panose="020B0602020104020603" pitchFamily="34" charset="0"/>
              </a:rPr>
              <a:t>Randomly shows and rotates each cell of CDMAM matrix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 marL="800100" lvl="1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5 readers</a:t>
            </a:r>
          </a:p>
          <a:p>
            <a:pPr marL="800100" lvl="1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 marL="800100" lvl="1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10 images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60C"/>
                </a:solidFill>
                <a:latin typeface="Tw Cen MT" panose="020B0602020104020603" pitchFamily="34" charset="0"/>
              </a:rPr>
              <a:t>2D FFDM, DBT and SM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00060C"/>
                </a:solidFill>
                <a:latin typeface="Tw Cen MT" panose="020B0602020104020603" pitchFamily="34" charset="0"/>
              </a:rPr>
              <a:t>½ AEC, AEC and 2 AEC</a:t>
            </a:r>
          </a:p>
          <a:p>
            <a:pPr marL="1371600" lvl="2" indent="-457200">
              <a:buSzPct val="50000"/>
              <a:buFont typeface="Courier New" panose="02070309020205020404" pitchFamily="49" charset="0"/>
              <a:buChar char="o"/>
            </a:pPr>
            <a:endParaRPr lang="en-US" sz="1600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 marL="914400" lvl="1" indent="-4572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Nearest neighbor correction and polynomial curve fit</a:t>
            </a:r>
          </a:p>
          <a:p>
            <a:pPr marL="914400" lvl="1" indent="-457200"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60C"/>
              </a:solidFill>
              <a:latin typeface="Tw Cen MT" panose="020B0602020104020603" pitchFamily="34" charset="0"/>
            </a:endParaRPr>
          </a:p>
        </p:txBody>
      </p:sp>
      <p:sp>
        <p:nvSpPr>
          <p:cNvPr id="27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6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56673" y="6040922"/>
            <a:ext cx="791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baseline="30000" dirty="0">
                <a:solidFill>
                  <a:srgbClr val="00060C"/>
                </a:solidFill>
                <a:latin typeface="Tw Cen MT" panose="020B0602020104020603" pitchFamily="34" charset="0"/>
                <a:cs typeface="Aparajita" panose="020B0604020202020204" pitchFamily="34" charset="0"/>
              </a:rPr>
              <a:t>* </a:t>
            </a:r>
            <a:r>
              <a:rPr lang="en-US" sz="1400" dirty="0">
                <a:solidFill>
                  <a:srgbClr val="00060C"/>
                </a:solidFill>
                <a:latin typeface="Tw Cen MT" panose="020B0602020104020603" pitchFamily="34" charset="0"/>
                <a:cs typeface="Aparajita" panose="020B0604020202020204" pitchFamily="34" charset="0"/>
              </a:rPr>
              <a:t>Jacobs </a:t>
            </a:r>
            <a:r>
              <a:rPr lang="en-US" sz="1400" i="1" dirty="0">
                <a:solidFill>
                  <a:srgbClr val="00060C"/>
                </a:solidFill>
                <a:latin typeface="Tw Cen MT" panose="020B0602020104020603" pitchFamily="34" charset="0"/>
                <a:cs typeface="Aparajita" panose="020B0604020202020204" pitchFamily="34" charset="0"/>
              </a:rPr>
              <a:t>et al</a:t>
            </a:r>
            <a:r>
              <a:rPr lang="en-US" sz="1400" dirty="0">
                <a:solidFill>
                  <a:srgbClr val="00060C"/>
                </a:solidFill>
                <a:latin typeface="Tw Cen MT" panose="020B0602020104020603" pitchFamily="34" charset="0"/>
                <a:cs typeface="Aparajita" panose="020B0604020202020204" pitchFamily="34" charset="0"/>
              </a:rPr>
              <a:t>. A novel platform to simplify human observer performance experiments in clinical reading environments. SPIE Medical Imaging 2011</a:t>
            </a:r>
          </a:p>
        </p:txBody>
      </p:sp>
      <p:pic>
        <p:nvPicPr>
          <p:cNvPr id="36" name="Afbeelding 35"/>
          <p:cNvPicPr>
            <a:picLocks noChangeAspect="1"/>
          </p:cNvPicPr>
          <p:nvPr/>
        </p:nvPicPr>
        <p:blipFill rotWithShape="1">
          <a:blip r:embed="rId5"/>
          <a:srcRect l="62311" t="10084" r="21131" b="25815"/>
          <a:stretch/>
        </p:blipFill>
        <p:spPr>
          <a:xfrm>
            <a:off x="7956456" y="1640738"/>
            <a:ext cx="3415553" cy="3718909"/>
          </a:xfrm>
          <a:prstGeom prst="rect">
            <a:avLst/>
          </a:prstGeom>
        </p:spPr>
      </p:pic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3"/>
    </mc:Choice>
    <mc:Fallback xmlns="">
      <p:transition spd="slow" advTm="2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CDMAM RESULTS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4"/>
          <a:stretch/>
        </p:blipFill>
        <p:spPr>
          <a:xfrm>
            <a:off x="-101599" y="2135017"/>
            <a:ext cx="4301907" cy="313890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r="25340"/>
          <a:stretch/>
        </p:blipFill>
        <p:spPr>
          <a:xfrm>
            <a:off x="4200308" y="2135017"/>
            <a:ext cx="3956745" cy="319700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2567579" y="2623640"/>
            <a:ext cx="1076579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2D FFDM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869486" y="2623640"/>
            <a:ext cx="578350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DBT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25549"/>
          <a:stretch/>
        </p:blipFill>
        <p:spPr>
          <a:xfrm>
            <a:off x="8157053" y="2135017"/>
            <a:ext cx="3933348" cy="3203521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10826231" y="2623640"/>
            <a:ext cx="511550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SM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1" t="8115" r="212" b="44272"/>
          <a:stretch/>
        </p:blipFill>
        <p:spPr>
          <a:xfrm>
            <a:off x="10054306" y="154238"/>
            <a:ext cx="1283475" cy="1365957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1378" y="948510"/>
            <a:ext cx="1955620" cy="458972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5"/>
    </mc:Choice>
    <mc:Fallback xmlns="">
      <p:transition spd="slow" advTm="3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4"/>
          <a:stretch/>
        </p:blipFill>
        <p:spPr>
          <a:xfrm>
            <a:off x="-101599" y="1362131"/>
            <a:ext cx="4301907" cy="313890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r="25340"/>
          <a:stretch/>
        </p:blipFill>
        <p:spPr>
          <a:xfrm>
            <a:off x="4200308" y="1362131"/>
            <a:ext cx="3956745" cy="3197009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CDMAM RESULTS</a:t>
            </a:r>
          </a:p>
        </p:txBody>
      </p:sp>
      <p:sp>
        <p:nvSpPr>
          <p:cNvPr id="2" name="Ovaal 1"/>
          <p:cNvSpPr/>
          <p:nvPr/>
        </p:nvSpPr>
        <p:spPr>
          <a:xfrm>
            <a:off x="306824" y="1507133"/>
            <a:ext cx="1211826" cy="299390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r="25549"/>
          <a:stretch/>
        </p:blipFill>
        <p:spPr>
          <a:xfrm>
            <a:off x="8157053" y="1362131"/>
            <a:ext cx="3933348" cy="3203521"/>
          </a:xfrm>
          <a:prstGeom prst="rect">
            <a:avLst/>
          </a:prstGeom>
        </p:spPr>
      </p:pic>
      <p:sp>
        <p:nvSpPr>
          <p:cNvPr id="18" name="Tekstvak 17"/>
          <p:cNvSpPr txBox="1"/>
          <p:nvPr/>
        </p:nvSpPr>
        <p:spPr>
          <a:xfrm>
            <a:off x="2567579" y="1850754"/>
            <a:ext cx="1076579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2D FFDM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869486" y="1850754"/>
            <a:ext cx="578350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DBT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10826231" y="1850754"/>
            <a:ext cx="511550" cy="369332"/>
          </a:xfrm>
          <a:prstGeom prst="rect">
            <a:avLst/>
          </a:prstGeom>
          <a:noFill/>
          <a:ln>
            <a:solidFill>
              <a:srgbClr val="0B0102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0B0102"/>
                </a:solidFill>
                <a:latin typeface="Tw Cen MT" panose="020B0602020104020603" pitchFamily="34" charset="0"/>
              </a:rPr>
              <a:t>SM</a:t>
            </a:r>
          </a:p>
        </p:txBody>
      </p:sp>
      <p:sp>
        <p:nvSpPr>
          <p:cNvPr id="23" name="Ovaal 22"/>
          <p:cNvSpPr/>
          <p:nvPr/>
        </p:nvSpPr>
        <p:spPr>
          <a:xfrm>
            <a:off x="4118559" y="1362131"/>
            <a:ext cx="1211826" cy="299390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Ovaal 23"/>
          <p:cNvSpPr/>
          <p:nvPr/>
        </p:nvSpPr>
        <p:spPr>
          <a:xfrm>
            <a:off x="7999563" y="1355619"/>
            <a:ext cx="1211826" cy="299390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3897017" y="5088164"/>
            <a:ext cx="4563325" cy="861774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B0102"/>
                </a:solidFill>
                <a:latin typeface="Tw Cen MT" panose="020B0602020104020603" pitchFamily="34" charset="0"/>
              </a:rPr>
              <a:t>2D FFDM &gt; DBT &gt; SM </a:t>
            </a:r>
            <a:r>
              <a:rPr lang="en-US" sz="1400" dirty="0">
                <a:solidFill>
                  <a:srgbClr val="0B0102"/>
                </a:solidFill>
                <a:latin typeface="Tw Cen MT" panose="020B0602020104020603" pitchFamily="34" charset="0"/>
              </a:rPr>
              <a:t>(p&lt;0.0001) </a:t>
            </a:r>
            <a:endParaRPr lang="nl-BE" sz="3600" dirty="0">
              <a:solidFill>
                <a:srgbClr val="0B0102"/>
              </a:solidFill>
              <a:latin typeface="Tw Cen MT" panose="020B0602020104020603" pitchFamily="34" charset="0"/>
            </a:endParaRP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1" t="8115" r="212" b="44272"/>
          <a:stretch/>
        </p:blipFill>
        <p:spPr>
          <a:xfrm>
            <a:off x="10054306" y="154238"/>
            <a:ext cx="1283475" cy="1365957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1378" y="948510"/>
            <a:ext cx="1955620" cy="458972"/>
          </a:xfrm>
          <a:prstGeom prst="rect">
            <a:avLst/>
          </a:prstGeom>
        </p:spPr>
      </p:pic>
      <p:sp>
        <p:nvSpPr>
          <p:cNvPr id="22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8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0"/>
    </mc:Choice>
    <mc:Fallback xmlns="">
      <p:transition spd="slow" advTm="25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8562" y="367553"/>
            <a:ext cx="11382000" cy="900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00060C"/>
                </a:solidFill>
                <a:latin typeface="Tw Cen MT Condensed" panose="020B0606020104020203" pitchFamily="34" charset="0"/>
              </a:rPr>
              <a:t>STRUCTERED PHANTOM (L1)</a:t>
            </a:r>
            <a:r>
              <a:rPr lang="nl-BE" sz="4000" baseline="30000" dirty="0">
                <a:solidFill>
                  <a:srgbClr val="0006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nl-BE" sz="4000" dirty="0">
              <a:solidFill>
                <a:srgbClr val="00060C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7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9</a:t>
            </a:r>
          </a:p>
        </p:txBody>
      </p:sp>
      <p:pic>
        <p:nvPicPr>
          <p:cNvPr id="14" name="Afbeelding 13" descr="fantoom.pn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32690"/>
          <a:stretch/>
        </p:blipFill>
        <p:spPr>
          <a:xfrm>
            <a:off x="795062" y="1470102"/>
            <a:ext cx="4379201" cy="4116982"/>
          </a:xfrm>
          <a:prstGeom prst="rect">
            <a:avLst/>
          </a:prstGeom>
        </p:spPr>
      </p:pic>
      <p:sp>
        <p:nvSpPr>
          <p:cNvPr id="23" name="Tijdelijke aanduiding voor inhoud 3"/>
          <p:cNvSpPr>
            <a:spLocks noGrp="1"/>
          </p:cNvSpPr>
          <p:nvPr>
            <p:ph idx="1"/>
          </p:nvPr>
        </p:nvSpPr>
        <p:spPr>
          <a:xfrm>
            <a:off x="5547912" y="1473928"/>
            <a:ext cx="6445614" cy="3606071"/>
          </a:xfrm>
        </p:spPr>
        <p:txBody>
          <a:bodyPr/>
          <a:lstStyle/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Semi-cylindrical container of PMMA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Background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Equal volumes of PMMA spheres of different sizes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Water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Clinically relevant lesions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60C"/>
                </a:solidFill>
                <a:latin typeface="Tw Cen MT" panose="020B0602020104020603" pitchFamily="34" charset="0"/>
              </a:rPr>
              <a:t>Microcalcifications</a:t>
            </a: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: CaCO</a:t>
            </a:r>
            <a:r>
              <a:rPr lang="en-US" sz="2000" baseline="-25000" dirty="0">
                <a:solidFill>
                  <a:srgbClr val="00060C"/>
                </a:solidFill>
                <a:latin typeface="Tw Cen MT" panose="020B0602020104020603" pitchFamily="34" charset="0"/>
              </a:rPr>
              <a:t>3</a:t>
            </a: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 particles (Leeds test objects, UK)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00060C"/>
                </a:solidFill>
                <a:latin typeface="Tw Cen MT" panose="020B0602020104020603" pitchFamily="34" charset="0"/>
              </a:rPr>
              <a:t>Spiculated</a:t>
            </a: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 and non-</a:t>
            </a:r>
            <a:r>
              <a:rPr lang="en-US" sz="2000" dirty="0" err="1">
                <a:solidFill>
                  <a:srgbClr val="00060C"/>
                </a:solidFill>
                <a:latin typeface="Tw Cen MT" panose="020B0602020104020603" pitchFamily="34" charset="0"/>
              </a:rPr>
              <a:t>spiculated</a:t>
            </a: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 masses</a:t>
            </a:r>
            <a:r>
              <a:rPr lang="en-US" sz="2000" baseline="30000" dirty="0">
                <a:solidFill>
                  <a:srgbClr val="00060C"/>
                </a:solidFill>
                <a:latin typeface="Tw Cen MT" panose="020B0602020104020603" pitchFamily="34" charset="0"/>
              </a:rPr>
              <a:t>*</a:t>
            </a:r>
            <a:r>
              <a:rPr lang="en-US" sz="2000" dirty="0">
                <a:solidFill>
                  <a:srgbClr val="00060C"/>
                </a:solidFill>
                <a:latin typeface="Tw Cen MT" panose="020B0602020104020603" pitchFamily="34" charset="0"/>
              </a:rPr>
              <a:t>: 3D printed </a:t>
            </a: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00060C"/>
              </a:solidFill>
              <a:latin typeface="Tw Cen MT" panose="020B0602020104020603" pitchFamily="34" charset="0"/>
            </a:endParaRPr>
          </a:p>
        </p:txBody>
      </p:sp>
      <p:grpSp>
        <p:nvGrpSpPr>
          <p:cNvPr id="4" name="Groep 3"/>
          <p:cNvGrpSpPr/>
          <p:nvPr/>
        </p:nvGrpSpPr>
        <p:grpSpPr>
          <a:xfrm>
            <a:off x="6933884" y="4616267"/>
            <a:ext cx="3999517" cy="1070465"/>
            <a:chOff x="6738277" y="4701069"/>
            <a:chExt cx="3999517" cy="1070465"/>
          </a:xfrm>
        </p:grpSpPr>
        <p:pic>
          <p:nvPicPr>
            <p:cNvPr id="16" name="Afbeelding 15" descr="masses.png"/>
            <p:cNvPicPr>
              <a:picLocks noChangeAspect="1"/>
            </p:cNvPicPr>
            <p:nvPr/>
          </p:nvPicPr>
          <p:blipFill rotWithShape="1">
            <a:blip r:embed="rId7" cstate="print"/>
            <a:srcRect l="58579" t="19341" r="6049" b="29936"/>
            <a:stretch/>
          </p:blipFill>
          <p:spPr>
            <a:xfrm>
              <a:off x="8018876" y="4701070"/>
              <a:ext cx="1314455" cy="1070464"/>
            </a:xfrm>
            <a:prstGeom prst="rect">
              <a:avLst/>
            </a:prstGeom>
          </p:spPr>
        </p:pic>
        <p:pic>
          <p:nvPicPr>
            <p:cNvPr id="15" name="Afbeelding 14" descr="foursquaresafb.png"/>
            <p:cNvPicPr>
              <a:picLocks noChangeAspect="1"/>
            </p:cNvPicPr>
            <p:nvPr/>
          </p:nvPicPr>
          <p:blipFill rotWithShape="1">
            <a:blip r:embed="rId8" cstate="print"/>
            <a:srcRect l="17175" t="22210" r="64709" b="59410"/>
            <a:stretch/>
          </p:blipFill>
          <p:spPr>
            <a:xfrm>
              <a:off x="6738277" y="4701069"/>
              <a:ext cx="1117465" cy="1070464"/>
            </a:xfrm>
            <a:prstGeom prst="rect">
              <a:avLst/>
            </a:prstGeom>
          </p:spPr>
        </p:pic>
        <p:pic>
          <p:nvPicPr>
            <p:cNvPr id="22" name="Afbeelding 21" descr="masses.png"/>
            <p:cNvPicPr>
              <a:picLocks noChangeAspect="1"/>
            </p:cNvPicPr>
            <p:nvPr/>
          </p:nvPicPr>
          <p:blipFill rotWithShape="1">
            <a:blip r:embed="rId7" cstate="print"/>
            <a:srcRect l="15459" t="23592" r="63056" b="27019"/>
            <a:stretch/>
          </p:blipFill>
          <p:spPr>
            <a:xfrm>
              <a:off x="9496465" y="4701070"/>
              <a:ext cx="1241329" cy="1070464"/>
            </a:xfrm>
            <a:prstGeom prst="rect">
              <a:avLst/>
            </a:prstGeom>
          </p:spPr>
        </p:pic>
      </p:grpSp>
      <p:sp>
        <p:nvSpPr>
          <p:cNvPr id="3" name="Rechthoek 2"/>
          <p:cNvSpPr/>
          <p:nvPr/>
        </p:nvSpPr>
        <p:spPr>
          <a:xfrm>
            <a:off x="0" y="5789633"/>
            <a:ext cx="10548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1000" baseline="30000" dirty="0">
                <a:solidFill>
                  <a:srgbClr val="0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nl-BE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Cockmartin</a:t>
            </a:r>
            <a:r>
              <a:rPr lang="nl-BE" sz="1000" dirty="0">
                <a:solidFill>
                  <a:srgbClr val="0B0102"/>
                </a:solidFill>
                <a:latin typeface="Tw Cen MT" panose="020B0602020104020603" pitchFamily="34" charset="0"/>
              </a:rPr>
              <a:t> </a:t>
            </a:r>
            <a:r>
              <a:rPr lang="nl-BE" sz="1000" i="1" dirty="0">
                <a:solidFill>
                  <a:srgbClr val="0B0102"/>
                </a:solidFill>
                <a:latin typeface="Tw Cen MT" panose="020B0602020104020603" pitchFamily="34" charset="0"/>
              </a:rPr>
              <a:t>et al. </a:t>
            </a:r>
            <a:r>
              <a:rPr 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A structured phantom for comparative detectability evaluation in 2D digital mammography and breast </a:t>
            </a:r>
            <a:r>
              <a:rPr lang="en-US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tomosynthesis</a:t>
            </a:r>
            <a:r>
              <a:rPr 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. ECR 2015</a:t>
            </a:r>
            <a:endParaRPr lang="nl-BE" sz="1000" baseline="30000" dirty="0">
              <a:solidFill>
                <a:srgbClr val="0B0102"/>
              </a:solidFill>
              <a:latin typeface="Tw Cen MT" panose="020B0602020104020603" pitchFamily="34" charset="0"/>
            </a:endParaRPr>
          </a:p>
          <a:p>
            <a:pPr algn="just"/>
            <a:r>
              <a:rPr lang="nl-BE" sz="1000" baseline="30000" dirty="0">
                <a:solidFill>
                  <a:srgbClr val="0B01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nl-BE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Cockmartin</a:t>
            </a:r>
            <a:r>
              <a:rPr lang="nl-BE" sz="1000" dirty="0">
                <a:solidFill>
                  <a:srgbClr val="0B0102"/>
                </a:solidFill>
                <a:latin typeface="Tw Cen MT" panose="020B0602020104020603" pitchFamily="34" charset="0"/>
              </a:rPr>
              <a:t> </a:t>
            </a:r>
            <a:r>
              <a:rPr lang="nl-BE" sz="1000" i="1" dirty="0">
                <a:solidFill>
                  <a:srgbClr val="0B0102"/>
                </a:solidFill>
                <a:latin typeface="Tw Cen MT" panose="020B0602020104020603" pitchFamily="34" charset="0"/>
              </a:rPr>
              <a:t>et al. </a:t>
            </a:r>
            <a:r>
              <a:rPr 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Comparison of detection performance between 2D digital mammography and breast </a:t>
            </a:r>
            <a:r>
              <a:rPr lang="en-US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tomosynthesis</a:t>
            </a:r>
            <a:r>
              <a:rPr 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 using a structured physical phantom. RSNA 2015</a:t>
            </a:r>
            <a:endParaRPr lang="nl-BE" sz="1000" baseline="30000" dirty="0">
              <a:solidFill>
                <a:srgbClr val="0B0102"/>
              </a:solidFill>
              <a:latin typeface="Tw Cen MT" panose="020B0602020104020603" pitchFamily="34" charset="0"/>
            </a:endParaRPr>
          </a:p>
          <a:p>
            <a:pPr algn="just"/>
            <a:r>
              <a:rPr lang="en-US" altLang="en-US" sz="1000" baseline="30000" dirty="0">
                <a:solidFill>
                  <a:srgbClr val="0B0102"/>
                </a:solidFill>
                <a:latin typeface="Tw Cen MT" panose="020B0602020104020603" pitchFamily="34" charset="0"/>
              </a:rPr>
              <a:t>* </a:t>
            </a:r>
            <a:r>
              <a:rPr lang="en-US" altLang="en-US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Shaheen</a:t>
            </a:r>
            <a:r>
              <a:rPr lang="en-US" alt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1000" i="1" dirty="0">
                <a:solidFill>
                  <a:srgbClr val="0B0102"/>
                </a:solidFill>
                <a:latin typeface="Tw Cen MT" panose="020B0602020104020603" pitchFamily="34" charset="0"/>
              </a:rPr>
              <a:t>et al. </a:t>
            </a:r>
            <a:r>
              <a:rPr lang="en-US" alt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The simulation of 3D mass models in 2D digital mammography and breast </a:t>
            </a:r>
            <a:r>
              <a:rPr lang="en-US" altLang="en-US" sz="1000" dirty="0" err="1">
                <a:solidFill>
                  <a:srgbClr val="0B0102"/>
                </a:solidFill>
                <a:latin typeface="Tw Cen MT" panose="020B0602020104020603" pitchFamily="34" charset="0"/>
              </a:rPr>
              <a:t>tomosynthesis</a:t>
            </a:r>
            <a:r>
              <a:rPr lang="en-US" altLang="en-US" sz="1000" dirty="0">
                <a:solidFill>
                  <a:srgbClr val="0B0102"/>
                </a:solidFill>
                <a:latin typeface="Tw Cen MT" panose="020B0602020104020603" pitchFamily="34" charset="0"/>
              </a:rPr>
              <a:t>. Med. Phys. 2014</a:t>
            </a:r>
            <a:endParaRPr lang="nl-BE" altLang="en-US" sz="1000" dirty="0">
              <a:solidFill>
                <a:srgbClr val="0B0102"/>
              </a:solidFill>
              <a:latin typeface="Tw Cen MT" panose="020B0602020104020603" pitchFamily="34" charset="0"/>
            </a:endParaRPr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7"/>
    </mc:Choice>
    <mc:Fallback xmlns="">
      <p:transition spd="slow" advTm="15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32371" y="5791200"/>
            <a:ext cx="12462933" cy="1066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5"/>
          <a:srcRect r="4860" b="2794"/>
          <a:stretch/>
        </p:blipFill>
        <p:spPr>
          <a:xfrm>
            <a:off x="6029309" y="1353599"/>
            <a:ext cx="1548000" cy="156839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6"/>
          <a:srcRect b="-319"/>
          <a:stretch/>
        </p:blipFill>
        <p:spPr>
          <a:xfrm>
            <a:off x="7682909" y="1382178"/>
            <a:ext cx="1580179" cy="15920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744" y="1367321"/>
            <a:ext cx="1607934" cy="162173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4837" y="4555344"/>
            <a:ext cx="1598467" cy="1598467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401" y="2979807"/>
            <a:ext cx="1574493" cy="1567793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9309" y="2979807"/>
            <a:ext cx="1554584" cy="156125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0635" y="2979807"/>
            <a:ext cx="1588201" cy="1574684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7972" y="4587901"/>
            <a:ext cx="1581356" cy="1574296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82909" y="4602496"/>
            <a:ext cx="1565985" cy="1545105"/>
          </a:xfrm>
          <a:prstGeom prst="rect">
            <a:avLst/>
          </a:prstGeom>
        </p:spPr>
      </p:pic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2276890" y="1875148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2D FFDM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6" name="Rechthoek 25"/>
          <p:cNvSpPr/>
          <p:nvPr/>
        </p:nvSpPr>
        <p:spPr>
          <a:xfrm>
            <a:off x="4080745" y="2908831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/>
          <p:cNvSpPr/>
          <p:nvPr/>
        </p:nvSpPr>
        <p:spPr>
          <a:xfrm>
            <a:off x="4255625" y="4539044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 rot="5400000">
            <a:off x="4861788" y="3784200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2276890" y="3491310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DBT</a:t>
            </a:r>
          </a:p>
        </p:txBody>
      </p:sp>
      <p:sp>
        <p:nvSpPr>
          <p:cNvPr id="28" name="Rechthoek 27"/>
          <p:cNvSpPr/>
          <p:nvPr/>
        </p:nvSpPr>
        <p:spPr>
          <a:xfrm rot="5400000">
            <a:off x="3210083" y="3627775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7" name="Tijdelijke aanduiding voor inhoud 2"/>
          <p:cNvSpPr txBox="1">
            <a:spLocks/>
          </p:cNvSpPr>
          <p:nvPr/>
        </p:nvSpPr>
        <p:spPr>
          <a:xfrm>
            <a:off x="2214637" y="5061762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SM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cxnSp>
        <p:nvCxnSpPr>
          <p:cNvPr id="38" name="Rechte verbindingslijn 37"/>
          <p:cNvCxnSpPr/>
          <p:nvPr/>
        </p:nvCxnSpPr>
        <p:spPr>
          <a:xfrm>
            <a:off x="825207" y="334563"/>
            <a:ext cx="0" cy="67873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9" name="Titel 1"/>
          <p:cNvSpPr txBox="1">
            <a:spLocks/>
          </p:cNvSpPr>
          <p:nvPr/>
        </p:nvSpPr>
        <p:spPr>
          <a:xfrm>
            <a:off x="1112309" y="116047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 err="1">
                <a:solidFill>
                  <a:schemeClr val="tx1"/>
                </a:solidFill>
                <a:latin typeface="Tw Cen MT Condensed" panose="020B0606020104020203" pitchFamily="34" charset="0"/>
              </a:rPr>
              <a:t>Microcalcifications</a:t>
            </a:r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 (180 - 200 µm) </a:t>
            </a:r>
          </a:p>
        </p:txBody>
      </p:sp>
      <p:sp>
        <p:nvSpPr>
          <p:cNvPr id="40" name="Tijdelijke aanduiding voor inhoud 2"/>
          <p:cNvSpPr txBox="1">
            <a:spLocks/>
          </p:cNvSpPr>
          <p:nvPr/>
        </p:nvSpPr>
        <p:spPr>
          <a:xfrm>
            <a:off x="4451069" y="6328412"/>
            <a:ext cx="1321917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½ AEC</a:t>
            </a:r>
          </a:p>
        </p:txBody>
      </p:sp>
      <p:sp>
        <p:nvSpPr>
          <p:cNvPr id="41" name="Tijdelijke aanduiding voor inhoud 2"/>
          <p:cNvSpPr txBox="1">
            <a:spLocks/>
          </p:cNvSpPr>
          <p:nvPr/>
        </p:nvSpPr>
        <p:spPr>
          <a:xfrm>
            <a:off x="6329503" y="6323582"/>
            <a:ext cx="97990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AEC</a:t>
            </a:r>
          </a:p>
        </p:txBody>
      </p:sp>
      <p:sp>
        <p:nvSpPr>
          <p:cNvPr id="42" name="Tijdelijke aanduiding voor inhoud 2"/>
          <p:cNvSpPr txBox="1">
            <a:spLocks/>
          </p:cNvSpPr>
          <p:nvPr/>
        </p:nvSpPr>
        <p:spPr>
          <a:xfrm>
            <a:off x="7768008" y="6323581"/>
            <a:ext cx="1459935" cy="51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2 AEC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6"/>
    </mc:Choice>
    <mc:Fallback xmlns="">
      <p:transition spd="slow" advTm="2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32371" y="5768914"/>
            <a:ext cx="12462933" cy="106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4451069" y="6328412"/>
            <a:ext cx="1321917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½ AEC</a:t>
            </a: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6329503" y="6323582"/>
            <a:ext cx="97990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AEC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7768008" y="6323581"/>
            <a:ext cx="1459935" cy="51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2 AEC</a:t>
            </a:r>
          </a:p>
        </p:txBody>
      </p:sp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2276890" y="1875148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2D FFDM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nl-BE" sz="4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2276890" y="3491310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DBT</a:t>
            </a:r>
          </a:p>
        </p:txBody>
      </p:sp>
      <p:sp>
        <p:nvSpPr>
          <p:cNvPr id="37" name="Tijdelijke aanduiding voor inhoud 2"/>
          <p:cNvSpPr txBox="1">
            <a:spLocks/>
          </p:cNvSpPr>
          <p:nvPr/>
        </p:nvSpPr>
        <p:spPr>
          <a:xfrm>
            <a:off x="2214637" y="5061762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SM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696" y="1284085"/>
            <a:ext cx="1593525" cy="1586744"/>
          </a:xfrm>
          <a:prstGeom prst="rect">
            <a:avLst/>
          </a:prstGeom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397" y="1284084"/>
            <a:ext cx="1617125" cy="1610213"/>
          </a:xfrm>
          <a:prstGeom prst="rect">
            <a:avLst/>
          </a:prstGeom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360" y="1275427"/>
            <a:ext cx="1602382" cy="1595594"/>
          </a:xfrm>
          <a:prstGeom prst="rect">
            <a:avLst/>
          </a:prstGeom>
        </p:spPr>
      </p:pic>
      <p:pic>
        <p:nvPicPr>
          <p:cNvPr id="42" name="Afbeelding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360" y="2987280"/>
            <a:ext cx="1596438" cy="1589586"/>
          </a:xfrm>
          <a:prstGeom prst="rect">
            <a:avLst/>
          </a:prstGeom>
        </p:spPr>
      </p:pic>
      <p:pic>
        <p:nvPicPr>
          <p:cNvPr id="43" name="Afbeelding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7251" y="2972363"/>
            <a:ext cx="1557604" cy="1564318"/>
          </a:xfrm>
          <a:prstGeom prst="rect">
            <a:avLst/>
          </a:prstGeom>
        </p:spPr>
      </p:pic>
      <p:pic>
        <p:nvPicPr>
          <p:cNvPr id="44" name="Afbeelding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6314" y="2986527"/>
            <a:ext cx="1583542" cy="1590339"/>
          </a:xfrm>
          <a:prstGeom prst="rect">
            <a:avLst/>
          </a:prstGeom>
        </p:spPr>
      </p:pic>
      <p:pic>
        <p:nvPicPr>
          <p:cNvPr id="45" name="Afbeelding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360" y="4634711"/>
            <a:ext cx="1599053" cy="1584902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3812" y="4651104"/>
            <a:ext cx="1581356" cy="1588384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6314" y="4651104"/>
            <a:ext cx="1586026" cy="1593106"/>
          </a:xfrm>
          <a:prstGeom prst="rect">
            <a:avLst/>
          </a:prstGeom>
        </p:spPr>
      </p:pic>
      <p:sp>
        <p:nvSpPr>
          <p:cNvPr id="27" name="Rechthoek 26"/>
          <p:cNvSpPr/>
          <p:nvPr/>
        </p:nvSpPr>
        <p:spPr>
          <a:xfrm>
            <a:off x="4255625" y="4539044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 rot="5400000">
            <a:off x="4861788" y="3784200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/>
          <p:cNvSpPr/>
          <p:nvPr/>
        </p:nvSpPr>
        <p:spPr>
          <a:xfrm rot="5400000">
            <a:off x="3210083" y="3627775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 25"/>
          <p:cNvSpPr/>
          <p:nvPr/>
        </p:nvSpPr>
        <p:spPr>
          <a:xfrm>
            <a:off x="4080745" y="2908831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8" name="Rechte verbindingslijn 47"/>
          <p:cNvCxnSpPr/>
          <p:nvPr/>
        </p:nvCxnSpPr>
        <p:spPr>
          <a:xfrm>
            <a:off x="825207" y="334563"/>
            <a:ext cx="0" cy="67873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Titel 1"/>
          <p:cNvSpPr txBox="1">
            <a:spLocks/>
          </p:cNvSpPr>
          <p:nvPr/>
        </p:nvSpPr>
        <p:spPr>
          <a:xfrm>
            <a:off x="1100962" y="519953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nl-BE" sz="4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1" name="Titel 1"/>
          <p:cNvSpPr txBox="1">
            <a:spLocks/>
          </p:cNvSpPr>
          <p:nvPr/>
        </p:nvSpPr>
        <p:spPr>
          <a:xfrm>
            <a:off x="1071916" y="105790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Non-</a:t>
            </a:r>
            <a:r>
              <a:rPr lang="nl-BE" sz="4400" dirty="0" err="1">
                <a:solidFill>
                  <a:schemeClr val="tx1"/>
                </a:solidFill>
                <a:latin typeface="Tw Cen MT Condensed" panose="020B0606020104020203" pitchFamily="34" charset="0"/>
              </a:rPr>
              <a:t>spiculated</a:t>
            </a:r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 </a:t>
            </a:r>
            <a:r>
              <a:rPr lang="nl-BE" sz="4400" dirty="0" err="1">
                <a:solidFill>
                  <a:schemeClr val="tx1"/>
                </a:solidFill>
                <a:latin typeface="Tw Cen MT Condensed" panose="020B0606020104020203" pitchFamily="34" charset="0"/>
              </a:rPr>
              <a:t>mass</a:t>
            </a:r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 (4.6 mm)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"/>
    </mc:Choice>
    <mc:Fallback xmlns=""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-132371" y="5791200"/>
            <a:ext cx="12462933" cy="106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19" name="Tijdelijke aanduiding voor inhoud 2"/>
          <p:cNvSpPr txBox="1">
            <a:spLocks/>
          </p:cNvSpPr>
          <p:nvPr/>
        </p:nvSpPr>
        <p:spPr>
          <a:xfrm>
            <a:off x="4451069" y="6328412"/>
            <a:ext cx="1321917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½ AEC</a:t>
            </a: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6329503" y="6323582"/>
            <a:ext cx="97990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AEC</a:t>
            </a:r>
          </a:p>
        </p:txBody>
      </p:sp>
      <p:sp>
        <p:nvSpPr>
          <p:cNvPr id="21" name="Tijdelijke aanduiding voor inhoud 2"/>
          <p:cNvSpPr txBox="1">
            <a:spLocks/>
          </p:cNvSpPr>
          <p:nvPr/>
        </p:nvSpPr>
        <p:spPr>
          <a:xfrm>
            <a:off x="7768008" y="6323581"/>
            <a:ext cx="1459935" cy="512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sz="2000" dirty="0">
                <a:solidFill>
                  <a:schemeClr val="bg1"/>
                </a:solidFill>
                <a:latin typeface="Tw Cen MT" panose="020B0602020104020603" pitchFamily="34" charset="0"/>
              </a:rPr>
              <a:t>2 AEC</a:t>
            </a:r>
          </a:p>
        </p:txBody>
      </p:sp>
      <p:sp>
        <p:nvSpPr>
          <p:cNvPr id="25" name="Tijdelijke aanduiding voor inhoud 2"/>
          <p:cNvSpPr txBox="1">
            <a:spLocks/>
          </p:cNvSpPr>
          <p:nvPr/>
        </p:nvSpPr>
        <p:spPr>
          <a:xfrm>
            <a:off x="2276890" y="1875148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2D FFDM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nl-BE" sz="4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24" name="Tijdelijke aanduiding voor inhoud 2"/>
          <p:cNvSpPr txBox="1">
            <a:spLocks/>
          </p:cNvSpPr>
          <p:nvPr/>
        </p:nvSpPr>
        <p:spPr>
          <a:xfrm>
            <a:off x="2276890" y="3491310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DBT</a:t>
            </a:r>
          </a:p>
        </p:txBody>
      </p:sp>
      <p:sp>
        <p:nvSpPr>
          <p:cNvPr id="37" name="Tijdelijke aanduiding voor inhoud 2"/>
          <p:cNvSpPr txBox="1">
            <a:spLocks/>
          </p:cNvSpPr>
          <p:nvPr/>
        </p:nvSpPr>
        <p:spPr>
          <a:xfrm>
            <a:off x="2214637" y="5061762"/>
            <a:ext cx="1622219" cy="512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BE" dirty="0">
                <a:solidFill>
                  <a:schemeClr val="bg1"/>
                </a:solidFill>
                <a:latin typeface="Tw Cen MT" panose="020B0602020104020603" pitchFamily="34" charset="0"/>
              </a:rPr>
              <a:t>SM</a:t>
            </a:r>
            <a:r>
              <a:rPr lang="nl-BE" dirty="0">
                <a:solidFill>
                  <a:schemeClr val="bg1"/>
                </a:solidFill>
              </a:rPr>
              <a:t> </a:t>
            </a:r>
            <a:endParaRPr lang="nl-BE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cxnSp>
        <p:nvCxnSpPr>
          <p:cNvPr id="48" name="Rechte verbindingslijn 47"/>
          <p:cNvCxnSpPr/>
          <p:nvPr/>
        </p:nvCxnSpPr>
        <p:spPr>
          <a:xfrm>
            <a:off x="825207" y="334563"/>
            <a:ext cx="0" cy="67873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9" name="Titel 1"/>
          <p:cNvSpPr txBox="1">
            <a:spLocks/>
          </p:cNvSpPr>
          <p:nvPr/>
        </p:nvSpPr>
        <p:spPr>
          <a:xfrm>
            <a:off x="1100962" y="519953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nl-BE" sz="4400" dirty="0">
              <a:solidFill>
                <a:schemeClr val="bg1"/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51" name="Titel 1"/>
          <p:cNvSpPr txBox="1">
            <a:spLocks/>
          </p:cNvSpPr>
          <p:nvPr/>
        </p:nvSpPr>
        <p:spPr>
          <a:xfrm>
            <a:off x="1071916" y="105790"/>
            <a:ext cx="11382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 err="1">
                <a:solidFill>
                  <a:schemeClr val="tx1"/>
                </a:solidFill>
                <a:latin typeface="Tw Cen MT Condensed" panose="020B0606020104020203" pitchFamily="34" charset="0"/>
              </a:rPr>
              <a:t>Spiculated</a:t>
            </a:r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 </a:t>
            </a:r>
            <a:r>
              <a:rPr lang="nl-BE" sz="4400" dirty="0" err="1">
                <a:solidFill>
                  <a:schemeClr val="tx1"/>
                </a:solidFill>
                <a:latin typeface="Tw Cen MT Condensed" panose="020B0606020104020203" pitchFamily="34" charset="0"/>
              </a:rPr>
              <a:t>mass</a:t>
            </a:r>
            <a:r>
              <a:rPr lang="nl-BE" sz="4400" dirty="0">
                <a:solidFill>
                  <a:schemeClr val="tx1"/>
                </a:solidFill>
                <a:latin typeface="Tw Cen MT Condensed" panose="020B0606020104020203" pitchFamily="34" charset="0"/>
              </a:rPr>
              <a:t> (9.7 mm)</a:t>
            </a: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179" y="1285470"/>
            <a:ext cx="1617162" cy="1610250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694" y="1285901"/>
            <a:ext cx="1617162" cy="1589753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657" y="1275673"/>
            <a:ext cx="1617162" cy="1610221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504" y="2952458"/>
            <a:ext cx="1587789" cy="1594574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9797" y="2953372"/>
            <a:ext cx="1596438" cy="1589586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414" y="2934038"/>
            <a:ext cx="1565927" cy="1579368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7021" y="4600200"/>
            <a:ext cx="1601611" cy="1601611"/>
          </a:xfrm>
          <a:prstGeom prst="rect">
            <a:avLst/>
          </a:prstGeom>
        </p:spPr>
      </p:pic>
      <p:pic>
        <p:nvPicPr>
          <p:cNvPr id="50" name="Afbeelding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246" y="4571002"/>
            <a:ext cx="1596729" cy="1611049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1183" y="4621941"/>
            <a:ext cx="1548673" cy="1562625"/>
          </a:xfrm>
          <a:prstGeom prst="rect">
            <a:avLst/>
          </a:prstGeom>
        </p:spPr>
      </p:pic>
      <p:sp>
        <p:nvSpPr>
          <p:cNvPr id="26" name="Rechthoek 25"/>
          <p:cNvSpPr/>
          <p:nvPr/>
        </p:nvSpPr>
        <p:spPr>
          <a:xfrm>
            <a:off x="4080745" y="2908831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/>
          <p:cNvSpPr/>
          <p:nvPr/>
        </p:nvSpPr>
        <p:spPr>
          <a:xfrm>
            <a:off x="4255625" y="4539044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/>
          <p:cNvSpPr/>
          <p:nvPr/>
        </p:nvSpPr>
        <p:spPr>
          <a:xfrm rot="5400000">
            <a:off x="4861788" y="3784200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Rechthoek 27"/>
          <p:cNvSpPr/>
          <p:nvPr/>
        </p:nvSpPr>
        <p:spPr>
          <a:xfrm rot="5400000">
            <a:off x="3210083" y="3627775"/>
            <a:ext cx="5536642" cy="63916"/>
          </a:xfrm>
          <a:prstGeom prst="rect">
            <a:avLst/>
          </a:prstGeom>
          <a:solidFill>
            <a:srgbClr val="0B0102"/>
          </a:solidFill>
          <a:ln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0"/>
    </mc:Choice>
    <mc:Fallback xmlns="">
      <p:transition spd="slow" advTm="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Risico’s gerelateerd aan screening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50080" y="1825625"/>
            <a:ext cx="6903720" cy="4351338"/>
          </a:xfrm>
        </p:spPr>
        <p:txBody>
          <a:bodyPr>
            <a:normAutofit lnSpcReduction="10000"/>
          </a:bodyPr>
          <a:lstStyle/>
          <a:p>
            <a:r>
              <a:rPr lang="nl-BE" dirty="0"/>
              <a:t>De ‘</a:t>
            </a:r>
            <a:r>
              <a:rPr lang="nl-BE" dirty="0" err="1"/>
              <a:t>Mean</a:t>
            </a:r>
            <a:r>
              <a:rPr lang="nl-BE" dirty="0"/>
              <a:t> </a:t>
            </a:r>
            <a:r>
              <a:rPr lang="nl-BE" dirty="0" err="1"/>
              <a:t>Glandular</a:t>
            </a:r>
            <a:r>
              <a:rPr lang="nl-BE" dirty="0"/>
              <a:t> </a:t>
            </a:r>
            <a:r>
              <a:rPr lang="nl-BE" dirty="0" err="1"/>
              <a:t>Dose</a:t>
            </a:r>
            <a:r>
              <a:rPr lang="nl-BE" dirty="0"/>
              <a:t>’, en de kans op inductie van kanker tgv de straling</a:t>
            </a:r>
          </a:p>
          <a:p>
            <a:r>
              <a:rPr lang="nl-BE" dirty="0"/>
              <a:t>Schrik of stress in het algemeen</a:t>
            </a:r>
          </a:p>
          <a:p>
            <a:r>
              <a:rPr lang="nl-BE" dirty="0"/>
              <a:t>Slechte beeldkwaliteit (missen van letsels)</a:t>
            </a:r>
          </a:p>
          <a:p>
            <a:r>
              <a:rPr lang="nl-BE" dirty="0"/>
              <a:t>Slechte positionering</a:t>
            </a:r>
          </a:p>
          <a:p>
            <a:r>
              <a:rPr lang="nl-BE" dirty="0"/>
              <a:t>Verouderde behandelingswijzen</a:t>
            </a:r>
          </a:p>
          <a:p>
            <a:r>
              <a:rPr lang="nl-BE" dirty="0" err="1"/>
              <a:t>Overdiagnosis</a:t>
            </a:r>
            <a:r>
              <a:rPr lang="nl-BE" dirty="0"/>
              <a:t>, over treatment </a:t>
            </a:r>
          </a:p>
          <a:p>
            <a:r>
              <a:rPr lang="nl-BE" dirty="0"/>
              <a:t>Vals gevoel van veiligheid</a:t>
            </a:r>
          </a:p>
          <a:p>
            <a:r>
              <a:rPr lang="nl-BE" dirty="0"/>
              <a:t>…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5" name="AutoShape 2" descr="Risico Nemen of Risico Mijden, that's the question. - ManagementP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29" y="2325303"/>
            <a:ext cx="2040355" cy="267536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971524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948562" y="367553"/>
            <a:ext cx="11382000" cy="900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00060C"/>
                </a:solidFill>
                <a:latin typeface="Tw Cen MT Condensed" panose="020B0606020104020203" pitchFamily="34" charset="0"/>
              </a:rPr>
              <a:t>TARGET DETECTABITLITY: L1 PHANTOM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/>
              <p:cNvSpPr txBox="1"/>
              <p:nvPr/>
            </p:nvSpPr>
            <p:spPr>
              <a:xfrm>
                <a:off x="795061" y="1555553"/>
                <a:ext cx="949317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Manual readout of L1images</a:t>
                </a:r>
              </a:p>
              <a:p>
                <a:endParaRPr lang="en-US" sz="2400" dirty="0">
                  <a:solidFill>
                    <a:srgbClr val="00060C"/>
                  </a:solidFill>
                  <a:latin typeface="Tw Cen MT" panose="020B0602020104020603" pitchFamily="34" charset="0"/>
                </a:endParaRPr>
              </a:p>
              <a:p>
                <a:pPr marL="800100" lvl="1" indent="-342900">
                  <a:buClr>
                    <a:schemeClr val="tx2"/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In-house developed software for 4-AFC detection study</a:t>
                </a:r>
              </a:p>
              <a:p>
                <a:pPr marL="800100" lvl="1" indent="-342900">
                  <a:buClr>
                    <a:schemeClr val="tx2"/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5 readers</a:t>
                </a:r>
              </a:p>
              <a:p>
                <a:pPr marL="800100" lvl="1" indent="-342900">
                  <a:buClr>
                    <a:schemeClr val="tx2"/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10 images</a:t>
                </a:r>
              </a:p>
              <a:p>
                <a:pPr marL="1371600" lvl="2" indent="-457200">
                  <a:buSzPct val="5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2D FFDM, DBT and SM</a:t>
                </a:r>
              </a:p>
              <a:p>
                <a:pPr marL="1371600" lvl="2" indent="-457200">
                  <a:buSzPct val="5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½ AEC, AEC and 2 AEC</a:t>
                </a:r>
              </a:p>
              <a:p>
                <a:pPr marL="1371600" lvl="2" indent="-457200">
                  <a:buSzPct val="5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Microcalcifications, spiculated and non-spiculated masses</a:t>
                </a:r>
              </a:p>
              <a:p>
                <a:pPr marL="1828800" lvl="3" indent="-457200">
                  <a:buSzPct val="500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5 sizes</a:t>
                </a:r>
              </a:p>
              <a:p>
                <a:pPr marL="914400" lvl="1" indent="-457200">
                  <a:buClr>
                    <a:schemeClr val="tx2"/>
                  </a:buClr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Average percent correctly detected targets (PC)</a:t>
                </a:r>
                <a:endParaRPr lang="en-US" sz="2000" baseline="30000" dirty="0">
                  <a:solidFill>
                    <a:srgbClr val="00060C"/>
                  </a:solidFill>
                  <a:latin typeface="Tw Cen MT" panose="020B0602020104020603" pitchFamily="34" charset="0"/>
                </a:endParaRPr>
              </a:p>
              <a:p>
                <a:pPr marL="1371600" lvl="2" indent="-457200">
                  <a:buSzPct val="50000"/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solidFill>
                          <a:srgbClr val="00060C"/>
                        </a:solidFill>
                        <a:latin typeface="Cambria Math" panose="02040503050406030204" pitchFamily="18" charset="0"/>
                      </a:rPr>
                      <m:t>PC</m:t>
                    </m:r>
                    <m:r>
                      <a:rPr lang="en-US" sz="1600" i="1">
                        <a:solidFill>
                          <a:srgbClr val="00060C"/>
                        </a:solidFill>
                        <a:latin typeface="Cambria Math" panose="02040503050406030204" pitchFamily="18" charset="0"/>
                      </a:rPr>
                      <m:t>=0.25+</m:t>
                    </m:r>
                    <m:f>
                      <m:fPr>
                        <m:ctrlPr>
                          <a:rPr lang="en-US" sz="1600" i="1">
                            <a:solidFill>
                              <a:srgbClr val="00060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60C"/>
                            </a:solidFill>
                            <a:latin typeface="Cambria Math" panose="02040503050406030204" pitchFamily="18" charset="0"/>
                          </a:rPr>
                          <m:t>0.75</m:t>
                        </m:r>
                      </m:num>
                      <m:den>
                        <m:sSup>
                          <m:sSupPr>
                            <m:ctrlPr>
                              <a:rPr lang="en-US" sz="1600" i="1">
                                <a:solidFill>
                                  <a:srgbClr val="00060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rgbClr val="00060C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060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060C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60C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60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60C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𝑡𝑟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060C"/>
                                </a:solidFill>
                                <a:latin typeface="Cambria Math" panose="02040503050406030204" pitchFamily="18" charset="0"/>
                              </a:rPr>
                              <m:t> )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rgbClr val="00060C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rgbClr val="00060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>
                  <a:solidFill>
                    <a:srgbClr val="00060C"/>
                  </a:solidFill>
                  <a:latin typeface="Tw Cen MT" panose="020B0602020104020603" pitchFamily="34" charset="0"/>
                </a:endParaRPr>
              </a:p>
              <a:p>
                <a:pPr marL="914400" lvl="1" indent="-457200">
                  <a:buClr>
                    <a:schemeClr val="tx2"/>
                  </a:buClr>
                  <a:buSzPct val="100000"/>
                  <a:buFont typeface="Wingdings" panose="05000000000000000000" pitchFamily="2" charset="2"/>
                  <a:buChar char="§"/>
                </a:pPr>
                <a:r>
                  <a:rPr lang="en-US" sz="2000" dirty="0">
                    <a:solidFill>
                      <a:srgbClr val="00060C"/>
                    </a:solidFill>
                    <a:latin typeface="Tw Cen MT" panose="020B0602020104020603" pitchFamily="34" charset="0"/>
                  </a:rPr>
                  <a:t>Psychometric curve fit </a:t>
                </a:r>
                <a:endParaRPr lang="en-US" sz="2000" dirty="0">
                  <a:solidFill>
                    <a:srgbClr val="00060C"/>
                  </a:solidFill>
                  <a:latin typeface="Tw Cen MT" panose="020B0602020104020603" pitchFamily="34" charset="0"/>
                  <a:sym typeface="Wingdings" panose="05000000000000000000" pitchFamily="2" charset="2"/>
                </a:endParaRPr>
              </a:p>
              <a:p>
                <a:pPr marL="1371600" lvl="2" indent="-457200">
                  <a:buSzPct val="50000"/>
                  <a:buFont typeface="Courier New" panose="02070309020205020404" pitchFamily="49" charset="0"/>
                  <a:buChar char="o"/>
                </a:pP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  <a:sym typeface="Wingdings" panose="05000000000000000000" pitchFamily="2" charset="2"/>
                  </a:rPr>
                  <a:t>detection threshold diameter </a:t>
                </a:r>
                <a:r>
                  <a:rPr lang="en-US" sz="1600" dirty="0" err="1">
                    <a:solidFill>
                      <a:srgbClr val="00060C"/>
                    </a:solidFill>
                    <a:latin typeface="Tw Cen MT" panose="020B0602020104020603" pitchFamily="34" charset="0"/>
                    <a:sym typeface="Wingdings" panose="05000000000000000000" pitchFamily="2" charset="2"/>
                  </a:rPr>
                  <a:t>d</a:t>
                </a:r>
                <a:r>
                  <a:rPr lang="en-US" sz="1600" baseline="-25000" dirty="0" err="1">
                    <a:solidFill>
                      <a:srgbClr val="00060C"/>
                    </a:solidFill>
                    <a:latin typeface="Tw Cen MT" panose="020B0602020104020603" pitchFamily="34" charset="0"/>
                    <a:sym typeface="Wingdings" panose="05000000000000000000" pitchFamily="2" charset="2"/>
                  </a:rPr>
                  <a:t>tr</a:t>
                </a:r>
                <a:r>
                  <a:rPr lang="en-US" sz="1600" dirty="0">
                    <a:solidFill>
                      <a:srgbClr val="00060C"/>
                    </a:solidFill>
                    <a:latin typeface="Tw Cen MT" panose="020B0602020104020603" pitchFamily="34" charset="0"/>
                    <a:sym typeface="Wingdings" panose="05000000000000000000" pitchFamily="2" charset="2"/>
                  </a:rPr>
                  <a:t> at 62.5% correct </a:t>
                </a:r>
                <a:r>
                  <a:rPr lang="en-US" sz="1600" dirty="0" err="1">
                    <a:solidFill>
                      <a:srgbClr val="00060C"/>
                    </a:solidFill>
                    <a:latin typeface="Tw Cen MT" panose="020B0602020104020603" pitchFamily="34" charset="0"/>
                    <a:sym typeface="Wingdings" panose="05000000000000000000" pitchFamily="2" charset="2"/>
                  </a:rPr>
                  <a:t>respons</a:t>
                </a:r>
                <a:endParaRPr lang="en-US" sz="1600" dirty="0">
                  <a:solidFill>
                    <a:srgbClr val="00060C"/>
                  </a:solidFill>
                  <a:latin typeface="Tw Cen MT" panose="020B0602020104020603" pitchFamily="34" charset="0"/>
                </a:endParaRPr>
              </a:p>
            </p:txBody>
          </p:sp>
        </mc:Choice>
        <mc:Fallback xmlns="">
          <p:sp>
            <p:nvSpPr>
              <p:cNvPr id="9" name="Tekstvak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61" y="1555553"/>
                <a:ext cx="9493171" cy="4093428"/>
              </a:xfrm>
              <a:prstGeom prst="rect">
                <a:avLst/>
              </a:prstGeom>
              <a:blipFill rotWithShape="0">
                <a:blip r:embed="rId5"/>
                <a:stretch>
                  <a:fillRect l="-963" t="-1190" b="-893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141" y="2108234"/>
            <a:ext cx="2756183" cy="2697717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0" y="6120330"/>
            <a:ext cx="10108001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aseline="30000" dirty="0">
                <a:solidFill>
                  <a:srgbClr val="00060C"/>
                </a:solidFill>
                <a:latin typeface="Tw Cen MT" panose="020B0602020104020603" pitchFamily="34" charset="0"/>
                <a:cs typeface="Aparajita" panose="020B0604020202020204" pitchFamily="34" charset="0"/>
              </a:rPr>
              <a:t>* </a:t>
            </a:r>
            <a:r>
              <a:rPr lang="en-US" sz="1600" dirty="0">
                <a:solidFill>
                  <a:srgbClr val="00060C"/>
                </a:solidFill>
                <a:latin typeface="Tw Cen MT" panose="020B0602020104020603" pitchFamily="34" charset="0"/>
              </a:rPr>
              <a:t>Zhang </a:t>
            </a:r>
            <a:r>
              <a:rPr lang="en-US" sz="1600" i="1" dirty="0">
                <a:solidFill>
                  <a:srgbClr val="00060C"/>
                </a:solidFill>
                <a:latin typeface="Tw Cen MT" panose="020B0602020104020603" pitchFamily="34" charset="0"/>
              </a:rPr>
              <a:t>et al</a:t>
            </a:r>
            <a:r>
              <a:rPr lang="en-US" sz="1600" dirty="0">
                <a:solidFill>
                  <a:srgbClr val="00060C"/>
                </a:solidFill>
                <a:latin typeface="Tw Cen MT" panose="020B0602020104020603" pitchFamily="34" charset="0"/>
              </a:rPr>
              <a:t>. A four-alternative forced choice (4AFC) software for observer performance evaluation in radiology. SPIE Med. Imaging, Image Perception, Obs. Performance, Technol. Assess. 2016</a:t>
            </a:r>
          </a:p>
          <a:p>
            <a:endParaRPr lang="nl-BE" sz="1000" baseline="30000" dirty="0">
              <a:solidFill>
                <a:srgbClr val="00060C"/>
              </a:solidFill>
              <a:latin typeface="Tw Cen MT Condensed" panose="020B0606020104020203" pitchFamily="34" charset="0"/>
              <a:cs typeface="Aparajita" panose="020B0604020202020204" pitchFamily="34" charset="0"/>
            </a:endParaRPr>
          </a:p>
        </p:txBody>
      </p:sp>
      <p:sp>
        <p:nvSpPr>
          <p:cNvPr id="8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10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4"/>
    </mc:Choice>
    <mc:Fallback xmlns="">
      <p:transition spd="slow" advTm="3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RESULTS L1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258" y="6045199"/>
            <a:ext cx="1614027" cy="596265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1668647" y="5473588"/>
            <a:ext cx="8350180" cy="52322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2D FFDM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113.9 µm)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DBT </a:t>
            </a:r>
            <a:r>
              <a:rPr lang="en-US" sz="2000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145.6 µm)</a:t>
            </a:r>
            <a:r>
              <a:rPr lang="en-US" sz="2000" dirty="0">
                <a:solidFill>
                  <a:srgbClr val="0B0102"/>
                </a:solidFill>
                <a:latin typeface="Tw Cen MT" panose="020B0602020104020603" pitchFamily="34" charset="0"/>
              </a:rPr>
              <a:t>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SM </a:t>
            </a:r>
            <a:r>
              <a:rPr lang="en-US" sz="2000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151.5 µm) </a:t>
            </a:r>
            <a:endParaRPr lang="nl-BE" dirty="0">
              <a:solidFill>
                <a:srgbClr val="0B0102"/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95062" y="1594890"/>
            <a:ext cx="3354907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Microcalcifications: AEC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712" y="2056555"/>
            <a:ext cx="6789344" cy="3391532"/>
          </a:xfrm>
          <a:prstGeom prst="rect">
            <a:avLst/>
          </a:prstGeom>
        </p:spPr>
      </p:pic>
      <p:sp>
        <p:nvSpPr>
          <p:cNvPr id="9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11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66"/>
    </mc:Choice>
    <mc:Fallback xmlns="">
      <p:transition spd="slow" advTm="32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RESULTS L1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92" y="2118110"/>
            <a:ext cx="8039822" cy="392708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258" y="6045199"/>
            <a:ext cx="1614027" cy="596265"/>
          </a:xfrm>
          <a:prstGeom prst="rect">
            <a:avLst/>
          </a:prstGeom>
        </p:spPr>
      </p:pic>
      <p:sp>
        <p:nvSpPr>
          <p:cNvPr id="28" name="Tekstvak 27"/>
          <p:cNvSpPr txBox="1"/>
          <p:nvPr/>
        </p:nvSpPr>
        <p:spPr>
          <a:xfrm>
            <a:off x="795062" y="1594890"/>
            <a:ext cx="388747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Microcalcifications: </a:t>
            </a:r>
            <a:r>
              <a:rPr lang="nl-BE" sz="2400" dirty="0" err="1">
                <a:solidFill>
                  <a:srgbClr val="00060C"/>
                </a:solidFill>
                <a:latin typeface="Tw Cen MT" panose="020B0602020104020603" pitchFamily="34" charset="0"/>
              </a:rPr>
              <a:t>all</a:t>
            </a:r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 doses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8533198" y="3748728"/>
            <a:ext cx="3479087" cy="52322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2D FFDM &gt; DBT &gt; SM</a:t>
            </a:r>
            <a:endParaRPr lang="nl-BE" dirty="0">
              <a:solidFill>
                <a:srgbClr val="0B0102"/>
              </a:solidFill>
              <a:latin typeface="Tw Cen MT" panose="020B0602020104020603" pitchFamily="34" charset="0"/>
            </a:endParaRPr>
          </a:p>
        </p:txBody>
      </p:sp>
      <p:sp>
        <p:nvSpPr>
          <p:cNvPr id="9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12</a:t>
            </a:r>
          </a:p>
          <a:p>
            <a:endParaRPr lang="nl-BE" dirty="0">
              <a:solidFill>
                <a:srgbClr val="00060C"/>
              </a:solidFill>
            </a:endParaRP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9"/>
    </mc:Choice>
    <mc:Fallback xmlns="">
      <p:transition spd="slow" advTm="1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RESULTS L1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95062" y="1594890"/>
            <a:ext cx="560573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Non-spiculated and spiculated </a:t>
            </a:r>
            <a:r>
              <a:rPr lang="nl-BE" sz="2400" dirty="0" err="1">
                <a:solidFill>
                  <a:srgbClr val="00060C"/>
                </a:solidFill>
                <a:latin typeface="Tw Cen MT" panose="020B0602020104020603" pitchFamily="34" charset="0"/>
              </a:rPr>
              <a:t>masses</a:t>
            </a:r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: AEC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576711" y="4910694"/>
            <a:ext cx="8904600" cy="95410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B0102"/>
                </a:solidFill>
                <a:latin typeface="Tw Cen MT" panose="020B0602020104020603" pitchFamily="34" charset="0"/>
              </a:rPr>
              <a:t>NS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: DBT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2.260 mm)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SM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3.813 mm)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2D FFDM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3.435 mm)</a:t>
            </a:r>
          </a:p>
          <a:p>
            <a:pPr algn="ctr"/>
            <a:r>
              <a:rPr lang="en-US" sz="2800" u="sng" dirty="0">
                <a:solidFill>
                  <a:srgbClr val="0B0102"/>
                </a:solidFill>
                <a:latin typeface="Tw Cen MT" panose="020B0602020104020603" pitchFamily="34" charset="0"/>
              </a:rPr>
              <a:t>S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: DBT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1.841 mm)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SM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4.778 mm) 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&gt; 2D FFDM 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(</a:t>
            </a:r>
            <a:r>
              <a:rPr lang="en-US" dirty="0" err="1">
                <a:solidFill>
                  <a:srgbClr val="0B0102"/>
                </a:solidFill>
                <a:latin typeface="Tw Cen MT" panose="020B0602020104020603" pitchFamily="34" charset="0"/>
              </a:rPr>
              <a:t>d</a:t>
            </a:r>
            <a:r>
              <a:rPr lang="en-US" baseline="-25000" dirty="0" err="1">
                <a:solidFill>
                  <a:srgbClr val="0B0102"/>
                </a:solidFill>
                <a:latin typeface="Tw Cen MT" panose="020B0602020104020603" pitchFamily="34" charset="0"/>
              </a:rPr>
              <a:t>tr</a:t>
            </a:r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 = 4.839 mm)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856" y="2206118"/>
            <a:ext cx="4758812" cy="248662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r="29819"/>
          <a:stretch/>
        </p:blipFill>
        <p:spPr>
          <a:xfrm>
            <a:off x="2290916" y="2162651"/>
            <a:ext cx="3460956" cy="2573563"/>
          </a:xfrm>
          <a:prstGeom prst="rect">
            <a:avLst/>
          </a:prstGeom>
        </p:spPr>
      </p:pic>
      <p:sp>
        <p:nvSpPr>
          <p:cNvPr id="9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13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7"/>
    </mc:Choice>
    <mc:Fallback xmlns="">
      <p:transition spd="slow" advTm="2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948562" y="367553"/>
            <a:ext cx="11382000" cy="9000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BE" sz="3600" kern="1200" baseline="0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sz="4400" dirty="0">
                <a:solidFill>
                  <a:srgbClr val="0B0102"/>
                </a:solidFill>
                <a:latin typeface="Tw Cen MT Condensed" panose="020B0606020104020203" pitchFamily="34" charset="0"/>
              </a:rPr>
              <a:t>RESULTS L1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95062" y="1594890"/>
            <a:ext cx="613830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Non-spiculated and spiculated </a:t>
            </a:r>
            <a:r>
              <a:rPr lang="nl-BE" sz="2400" dirty="0" err="1">
                <a:solidFill>
                  <a:srgbClr val="00060C"/>
                </a:solidFill>
                <a:latin typeface="Tw Cen MT" panose="020B0602020104020603" pitchFamily="34" charset="0"/>
              </a:rPr>
              <a:t>masses</a:t>
            </a:r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: </a:t>
            </a:r>
            <a:r>
              <a:rPr lang="nl-BE" sz="2400" dirty="0" err="1">
                <a:solidFill>
                  <a:srgbClr val="00060C"/>
                </a:solidFill>
                <a:latin typeface="Tw Cen MT" panose="020B0602020104020603" pitchFamily="34" charset="0"/>
              </a:rPr>
              <a:t>all</a:t>
            </a:r>
            <a:r>
              <a:rPr lang="nl-BE" sz="2400" dirty="0">
                <a:solidFill>
                  <a:srgbClr val="00060C"/>
                </a:solidFill>
                <a:latin typeface="Tw Cen MT" panose="020B0602020104020603" pitchFamily="34" charset="0"/>
              </a:rPr>
              <a:t> doses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4196684" y="5045140"/>
            <a:ext cx="4315138" cy="954107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0B0102"/>
                </a:solidFill>
                <a:latin typeface="Tw Cen MT" panose="020B0602020104020603" pitchFamily="34" charset="0"/>
              </a:rPr>
              <a:t>NS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: DBT &gt; SM &gt; 2D FFDM</a:t>
            </a:r>
          </a:p>
          <a:p>
            <a:pPr algn="ctr"/>
            <a:r>
              <a:rPr lang="en-US" sz="2800" u="sng" dirty="0">
                <a:solidFill>
                  <a:srgbClr val="0B0102"/>
                </a:solidFill>
                <a:latin typeface="Tw Cen MT" panose="020B0602020104020603" pitchFamily="34" charset="0"/>
              </a:rPr>
              <a:t>S</a:t>
            </a:r>
            <a:r>
              <a:rPr lang="en-US" sz="2800" dirty="0">
                <a:solidFill>
                  <a:srgbClr val="0B0102"/>
                </a:solidFill>
                <a:latin typeface="Tw Cen MT" panose="020B0602020104020603" pitchFamily="34" charset="0"/>
              </a:rPr>
              <a:t>: DBT &gt; SM &gt; 2D FFDM</a:t>
            </a:r>
            <a:endParaRPr lang="en-US" dirty="0">
              <a:solidFill>
                <a:srgbClr val="0B0102"/>
              </a:solidFill>
              <a:latin typeface="Tw Cen MT" panose="020B06020201040206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4"/>
          <a:srcRect r="33679"/>
          <a:stretch/>
        </p:blipFill>
        <p:spPr>
          <a:xfrm>
            <a:off x="1740309" y="1946816"/>
            <a:ext cx="3775587" cy="297737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690" y="2164594"/>
            <a:ext cx="5692264" cy="2820069"/>
          </a:xfrm>
          <a:prstGeom prst="rect">
            <a:avLst/>
          </a:prstGeom>
        </p:spPr>
      </p:pic>
      <p:sp>
        <p:nvSpPr>
          <p:cNvPr id="9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14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2"/>
    </mc:Choice>
    <mc:Fallback xmlns="">
      <p:transition spd="slow" advTm="5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810000" y="1440213"/>
            <a:ext cx="11382000" cy="4428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For small diameter objects (~microcalcifications):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</a:rPr>
              <a:t>2D FFDM &gt; DBT &gt; SM</a:t>
            </a:r>
          </a:p>
          <a:p>
            <a:pPr lvl="1"/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CDMAM: 0.1 mm discs</a:t>
            </a:r>
          </a:p>
          <a:p>
            <a:pPr lvl="1"/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L1: microcalcifications</a:t>
            </a:r>
          </a:p>
          <a:p>
            <a:r>
              <a:rPr lang="en-US" dirty="0">
                <a:solidFill>
                  <a:srgbClr val="0B0102"/>
                </a:solidFill>
                <a:latin typeface="Tw Cen MT" panose="020B0602020104020603" pitchFamily="34" charset="0"/>
              </a:rPr>
              <a:t>For larger</a:t>
            </a: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 diameter objects (~masses):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w Cen MT" panose="020B0602020104020603" pitchFamily="34" charset="0"/>
              </a:rPr>
              <a:t>DBT &gt; SM &gt; 2D FFDM</a:t>
            </a:r>
          </a:p>
          <a:p>
            <a:pPr lvl="1"/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</a:rPr>
              <a:t>L1: spiculated and non-spiculated masses</a:t>
            </a:r>
          </a:p>
          <a:p>
            <a:pPr marL="0" indent="0">
              <a:buNone/>
            </a:pPr>
            <a:endParaRPr lang="en-US" dirty="0">
              <a:solidFill>
                <a:srgbClr val="00060C"/>
              </a:solidFill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60C"/>
                </a:solidFill>
                <a:latin typeface="Tw Cen MT" panose="020B0602020104020603" pitchFamily="34" charset="0"/>
                <a:sym typeface="Wingdings" panose="05000000000000000000" pitchFamily="2" charset="2"/>
              </a:rPr>
              <a:t>	</a:t>
            </a:r>
            <a:endParaRPr lang="en-US" dirty="0">
              <a:solidFill>
                <a:srgbClr val="00060C"/>
              </a:solidFill>
              <a:latin typeface="Tw Cen MT" panose="020B0602020104020603" pitchFamily="34" charset="0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48562" y="367553"/>
            <a:ext cx="11382000" cy="900000"/>
          </a:xfrm>
        </p:spPr>
        <p:txBody>
          <a:bodyPr>
            <a:normAutofit/>
          </a:bodyPr>
          <a:lstStyle/>
          <a:p>
            <a:r>
              <a:rPr lang="nl-BE" sz="4400" dirty="0">
                <a:solidFill>
                  <a:srgbClr val="00060C"/>
                </a:solidFill>
                <a:latin typeface="Tw Cen MT Condensed" panose="020B0606020104020203" pitchFamily="34" charset="0"/>
              </a:rPr>
              <a:t>CONCLUSION</a:t>
            </a:r>
          </a:p>
        </p:txBody>
      </p:sp>
      <p:sp>
        <p:nvSpPr>
          <p:cNvPr id="6" name="Tijdelijke aanduiding voor dianummer 2"/>
          <p:cNvSpPr txBox="1">
            <a:spLocks/>
          </p:cNvSpPr>
          <p:nvPr/>
        </p:nvSpPr>
        <p:spPr>
          <a:xfrm>
            <a:off x="9040233" y="6158532"/>
            <a:ext cx="1248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nl-BE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>
                <a:solidFill>
                  <a:srgbClr val="00060C"/>
                </a:solidFill>
              </a:rPr>
              <a:t>15</a:t>
            </a:r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20"/>
    </mc:Choice>
    <mc:Fallback xmlns="">
      <p:transition spd="slow" advTm="2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Zal weldra gepubliceerd zijn: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6" y="1545264"/>
            <a:ext cx="7010399" cy="4912059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04"/>
    </mc:Choice>
    <mc:Fallback xmlns="">
      <p:transition spd="slow" advTm="41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Take home points (</a:t>
            </a:r>
            <a:r>
              <a:rPr lang="nl-BE" dirty="0" err="1"/>
              <a:t>Stay</a:t>
            </a:r>
            <a:r>
              <a:rPr lang="nl-BE" dirty="0"/>
              <a:t> home points?)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/>
              <a:t>Mammoscreening</a:t>
            </a:r>
            <a:r>
              <a:rPr lang="nl-BE" dirty="0"/>
              <a:t> gaat gepaard met doorgedreven kwaliteitscontrole op alle niveaus.</a:t>
            </a:r>
          </a:p>
          <a:p>
            <a:pPr lvl="1"/>
            <a:r>
              <a:rPr lang="nl-BE" dirty="0"/>
              <a:t>Beeldvorming, technische kwaliteit van het beeld, …</a:t>
            </a:r>
          </a:p>
          <a:p>
            <a:pPr lvl="1"/>
            <a:r>
              <a:rPr lang="nl-BE" dirty="0"/>
              <a:t>Kankerdetectiegraad, detectie van kleine kankers, …</a:t>
            </a:r>
          </a:p>
          <a:p>
            <a:pPr lvl="1"/>
            <a:endParaRPr lang="nl-BE" dirty="0"/>
          </a:p>
          <a:p>
            <a:r>
              <a:rPr lang="nl-BE" dirty="0"/>
              <a:t>Een analyse na 15jaar dagelijkse kwaliteitscontrole toont dat er nog steeds nood is om deze inspanning verder te zetten.</a:t>
            </a:r>
          </a:p>
          <a:p>
            <a:r>
              <a:rPr lang="nl-BE" dirty="0"/>
              <a:t>Een analyse na 15 jaar acceptatie- en halfjaarlijkse testen toont dat ook deze inspanning moet verdergezet worden.</a:t>
            </a:r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98"/>
    </mc:Choice>
    <mc:Fallback xmlns="">
      <p:transition spd="slow" advTm="10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Take home points (</a:t>
            </a:r>
            <a:r>
              <a:rPr lang="nl-BE" dirty="0" err="1"/>
              <a:t>Stay</a:t>
            </a:r>
            <a:r>
              <a:rPr lang="nl-BE" dirty="0"/>
              <a:t> home points?)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Het testprotocol voor DBT systemen is voldoende compleet </a:t>
            </a:r>
          </a:p>
          <a:p>
            <a:r>
              <a:rPr lang="nl-BE" dirty="0"/>
              <a:t>We kunnen ook synthetische </a:t>
            </a:r>
            <a:r>
              <a:rPr lang="nl-BE" dirty="0" err="1"/>
              <a:t>mammo</a:t>
            </a:r>
            <a:r>
              <a:rPr lang="nl-BE" dirty="0"/>
              <a:t> testen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Als we </a:t>
            </a:r>
            <a:r>
              <a:rPr lang="nl-BE" dirty="0" err="1"/>
              <a:t>tomo</a:t>
            </a:r>
            <a:r>
              <a:rPr lang="nl-BE" dirty="0"/>
              <a:t> in de screening wensen, moeten we kijken hoe het praktisch kan, en met een combinatie van technieken zodat de kwaliteit voor massa’s en microcalcificaties niet vermindert in </a:t>
            </a:r>
            <a:r>
              <a:rPr lang="nl-BE" dirty="0" err="1"/>
              <a:t>vgl</a:t>
            </a:r>
            <a:r>
              <a:rPr lang="nl-BE" dirty="0"/>
              <a:t> met 2D mammografie</a:t>
            </a:r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9"/>
    </mc:Choice>
    <mc:Fallback xmlns="">
      <p:transition spd="slow" advTm="9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role</a:t>
            </a:r>
            <a:r>
              <a:rPr lang="nl-BE" dirty="0"/>
              <a:t> of DBT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For </a:t>
            </a:r>
            <a:r>
              <a:rPr lang="nl-BE" dirty="0" err="1"/>
              <a:t>sure</a:t>
            </a:r>
            <a:r>
              <a:rPr lang="nl-BE" dirty="0"/>
              <a:t> in </a:t>
            </a:r>
            <a:r>
              <a:rPr lang="nl-BE" dirty="0" err="1"/>
              <a:t>diagnostic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up</a:t>
            </a:r>
          </a:p>
          <a:p>
            <a:endParaRPr lang="nl-BE" dirty="0"/>
          </a:p>
          <a:p>
            <a:r>
              <a:rPr lang="nl-BE" dirty="0"/>
              <a:t>In screening, </a:t>
            </a:r>
          </a:p>
          <a:p>
            <a:pPr lvl="1"/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evidence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screening performance </a:t>
            </a:r>
            <a:r>
              <a:rPr lang="nl-BE" dirty="0" err="1"/>
              <a:t>will</a:t>
            </a:r>
            <a:r>
              <a:rPr lang="nl-BE" dirty="0"/>
              <a:t> </a:t>
            </a:r>
            <a:r>
              <a:rPr lang="nl-BE" dirty="0" err="1"/>
              <a:t>improve</a:t>
            </a:r>
            <a:endParaRPr lang="nl-BE" dirty="0"/>
          </a:p>
          <a:p>
            <a:pPr lvl="1"/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flow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costs</a:t>
            </a:r>
            <a:r>
              <a:rPr lang="nl-BE" dirty="0"/>
              <a:t> are </a:t>
            </a:r>
            <a:r>
              <a:rPr lang="nl-BE" dirty="0" err="1"/>
              <a:t>feasible</a:t>
            </a:r>
            <a:endParaRPr lang="nl-BE" dirty="0"/>
          </a:p>
          <a:p>
            <a:pPr lvl="1"/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international</a:t>
            </a:r>
            <a:r>
              <a:rPr lang="nl-BE" dirty="0"/>
              <a:t> consensus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/>
          <a:srcRect l="1112" t="31975" r="1251" b="19877"/>
          <a:stretch/>
        </p:blipFill>
        <p:spPr>
          <a:xfrm>
            <a:off x="2514600" y="4666844"/>
            <a:ext cx="7899400" cy="219115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5221" y="5530632"/>
            <a:ext cx="6102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i="1" dirty="0" err="1"/>
              <a:t>To</a:t>
            </a:r>
            <a:r>
              <a:rPr lang="nl-BE" i="1" dirty="0"/>
              <a:t> </a:t>
            </a:r>
            <a:r>
              <a:rPr lang="nl-BE" i="1" dirty="0" err="1"/>
              <a:t>depend</a:t>
            </a:r>
            <a:r>
              <a:rPr lang="nl-BE" i="1" dirty="0"/>
              <a:t> on </a:t>
            </a:r>
            <a:r>
              <a:rPr lang="nl-BE" i="1" dirty="0" err="1"/>
              <a:t>this</a:t>
            </a:r>
            <a:r>
              <a:rPr lang="nl-BE" i="1" dirty="0"/>
              <a:t> </a:t>
            </a:r>
            <a:r>
              <a:rPr lang="nl-BE" i="1" dirty="0" err="1"/>
              <a:t>international</a:t>
            </a:r>
            <a:r>
              <a:rPr lang="nl-BE" i="1" dirty="0"/>
              <a:t> consensus, made me Google on</a:t>
            </a:r>
          </a:p>
          <a:p>
            <a:r>
              <a:rPr lang="nl-BE" i="1" dirty="0"/>
              <a:t>‘ongerust’</a:t>
            </a:r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9"/>
    </mc:Choice>
    <mc:Fallback xmlns="">
      <p:transition spd="slow" advTm="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3878</Words>
  <Application>Microsoft Office PowerPoint</Application>
  <PresentationFormat>Breedbeeld</PresentationFormat>
  <Paragraphs>683</Paragraphs>
  <Slides>100</Slides>
  <Notes>14</Notes>
  <HiddenSlides>0</HiddenSlides>
  <MMClips>44</MMClips>
  <ScaleCrop>false</ScaleCrop>
  <HeadingPairs>
    <vt:vector size="8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3</vt:i4>
      </vt:variant>
      <vt:variant>
        <vt:lpstr>Diatitels</vt:lpstr>
      </vt:variant>
      <vt:variant>
        <vt:i4>100</vt:i4>
      </vt:variant>
    </vt:vector>
  </HeadingPairs>
  <TitlesOfParts>
    <vt:vector size="117" baseType="lpstr">
      <vt:lpstr>Aparajita</vt:lpstr>
      <vt:lpstr>Arial</vt:lpstr>
      <vt:lpstr>Calibri</vt:lpstr>
      <vt:lpstr>Calibri Light</vt:lpstr>
      <vt:lpstr>Cambria Math</vt:lpstr>
      <vt:lpstr>Centaur</vt:lpstr>
      <vt:lpstr>Comic Sans MS</vt:lpstr>
      <vt:lpstr>Courier New</vt:lpstr>
      <vt:lpstr>Museo Sans-300</vt:lpstr>
      <vt:lpstr>Times New Roman</vt:lpstr>
      <vt:lpstr>Tw Cen MT</vt:lpstr>
      <vt:lpstr>Tw Cen MT Condensed</vt:lpstr>
      <vt:lpstr>Wingdings</vt:lpstr>
      <vt:lpstr>Kantoorthema</vt:lpstr>
      <vt:lpstr>Chart</vt:lpstr>
      <vt:lpstr>Worksheet</vt:lpstr>
      <vt:lpstr>Clip</vt:lpstr>
      <vt:lpstr>Kwaliteitscontrole in de  x-stralenbeeldvorming van de borst</vt:lpstr>
      <vt:lpstr>Overzicht</vt:lpstr>
      <vt:lpstr>Set the scene</vt:lpstr>
      <vt:lpstr>Set the scene</vt:lpstr>
      <vt:lpstr>Set the scene</vt:lpstr>
      <vt:lpstr>Set the scene</vt:lpstr>
      <vt:lpstr>Set the scene</vt:lpstr>
      <vt:lpstr>Er is kwaliteitscontrole in de Vlaamse (Belgische) screening</vt:lpstr>
      <vt:lpstr>Risico’s gerelateerd aan screening</vt:lpstr>
      <vt:lpstr>De dosis in de mammografie</vt:lpstr>
      <vt:lpstr>MGD = K * ……</vt:lpstr>
      <vt:lpstr>MGD = K * g ……</vt:lpstr>
      <vt:lpstr>MGD = K * g * c……</vt:lpstr>
      <vt:lpstr>MGD = K * g * c……</vt:lpstr>
      <vt:lpstr>MGD = K * g * c * s</vt:lpstr>
      <vt:lpstr>MGD = K * g * c * t ……</vt:lpstr>
      <vt:lpstr>Welke dosislimieten zijn er voor de vrouw ?</vt:lpstr>
      <vt:lpstr>Er zijn wel limieten…</vt:lpstr>
      <vt:lpstr>Er zijn wel limieten…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nationale DRLs</vt:lpstr>
      <vt:lpstr>Dosismonitoring &amp; management in vgl met DRLs</vt:lpstr>
      <vt:lpstr>Dosismonitoring &amp; management in vgl met DRLs</vt:lpstr>
      <vt:lpstr>‘Mean glandular dose’ in de Vlaamse screening </vt:lpstr>
      <vt:lpstr>Dosislimieten</vt:lpstr>
      <vt:lpstr>Fysisch-technische kwaliteitscontrole  in de screening</vt:lpstr>
      <vt:lpstr>Dagelijkse kwaliteitstesten</vt:lpstr>
      <vt:lpstr>Voorbeeld</vt:lpstr>
      <vt:lpstr>Dagelijkse kwaliteitstesten</vt:lpstr>
      <vt:lpstr>Dagelijkse kwaliteitstesten</vt:lpstr>
      <vt:lpstr>Welkom op onze voorstelling op de IWBI 2020</vt:lpstr>
      <vt:lpstr>Introduction</vt:lpstr>
      <vt:lpstr>The network of digital mammography systems</vt:lpstr>
      <vt:lpstr>Remotely controlled daily Quality Control</vt:lpstr>
      <vt:lpstr>PowerPoint-presentatie</vt:lpstr>
      <vt:lpstr>Data</vt:lpstr>
      <vt:lpstr>Results: problems encountered Jan ‘15 – Jan ‘20</vt:lpstr>
      <vt:lpstr>Localized artefacts: 138 issues</vt:lpstr>
      <vt:lpstr>Line problems: 28 issues</vt:lpstr>
      <vt:lpstr>Defective blocks: 14 issues</vt:lpstr>
      <vt:lpstr>Ghost and lag problems: 38 issues</vt:lpstr>
      <vt:lpstr>Sudden changes in exposure signifiers: 18 issues</vt:lpstr>
      <vt:lpstr>Inhomogeneities: 15 issues</vt:lpstr>
      <vt:lpstr>Inhomogeneities: 15 issues</vt:lpstr>
      <vt:lpstr>Collimator problems: 7 issues</vt:lpstr>
      <vt:lpstr>Results: trend analysis</vt:lpstr>
      <vt:lpstr>Limitations</vt:lpstr>
      <vt:lpstr>Conclusion</vt:lpstr>
      <vt:lpstr>Ik hoop dat ik u later kan berichten uit Chicago…</vt:lpstr>
      <vt:lpstr>“A large retrospective study of non-compliance findings at half yearly medical physics tests of digital mammography devices using a vendor neutral (European) test protocol” </vt:lpstr>
      <vt:lpstr>Typische problemen bij halfjaarlijkse testen</vt:lpstr>
      <vt:lpstr>28 systemen over hun life cycle</vt:lpstr>
      <vt:lpstr>Basisprincipes van tomosynthese</vt:lpstr>
      <vt:lpstr>Basisprincipes van tomosynthese</vt:lpstr>
      <vt:lpstr>Verschillende designs mogelijk</vt:lpstr>
      <vt:lpstr>Verschillende designs mogelijk</vt:lpstr>
      <vt:lpstr>Verschillende designs mogelijk</vt:lpstr>
      <vt:lpstr>Technische implementatie</vt:lpstr>
      <vt:lpstr>Dosimetrie in Digitale Mammografie en DBT</vt:lpstr>
      <vt:lpstr>PowerPoint-presentatie</vt:lpstr>
      <vt:lpstr>PowerPoint-presentatie</vt:lpstr>
      <vt:lpstr>PowerPoint-presentatie</vt:lpstr>
      <vt:lpstr>Het synthetisch 2D beeld is GEEN</vt:lpstr>
      <vt:lpstr>De potentiële rol van het synthetisch 2D beeld</vt:lpstr>
      <vt:lpstr>Hoe goed is het ? -&gt; Clinical trials met DBT </vt:lpstr>
      <vt:lpstr>An American study</vt:lpstr>
      <vt:lpstr>A Swedish study</vt:lpstr>
      <vt:lpstr>Toch nog twijfel over DBT voor screening</vt:lpstr>
      <vt:lpstr>En hoe kan DBT geïmplementeerd worden?</vt:lpstr>
      <vt:lpstr>Quality Control</vt:lpstr>
      <vt:lpstr>Inhoudstafel van het EUREF QC protocol</vt:lpstr>
      <vt:lpstr>Stand van zaken rond QC in DBT</vt:lpstr>
      <vt:lpstr>Quality Control</vt:lpstr>
      <vt:lpstr>Ons testprotocol voor DBT en synthetic 2D</vt:lpstr>
      <vt:lpstr>CONTRAST-DETAIL PHANTOM (CDMAM)</vt:lpstr>
      <vt:lpstr>PowerPoint-presentatie</vt:lpstr>
      <vt:lpstr>TARGET DETECTABITLITY: CDMAM PHANTOM</vt:lpstr>
      <vt:lpstr>PowerPoint-presentatie</vt:lpstr>
      <vt:lpstr>PowerPoint-presentatie</vt:lpstr>
      <vt:lpstr>STRUCTERED PHANTOM (L1)°</vt:lpstr>
      <vt:lpstr>PowerPoint-presentatie</vt:lpstr>
      <vt:lpstr>PowerPoint-presentatie</vt:lpstr>
      <vt:lpstr>PowerPoint-presentatie</vt:lpstr>
      <vt:lpstr>TARGET DETECTABITLITY: L1 PHANTOM</vt:lpstr>
      <vt:lpstr>PowerPoint-presentatie</vt:lpstr>
      <vt:lpstr>PowerPoint-presentatie</vt:lpstr>
      <vt:lpstr>PowerPoint-presentatie</vt:lpstr>
      <vt:lpstr>PowerPoint-presentatie</vt:lpstr>
      <vt:lpstr>CONCLUSION</vt:lpstr>
      <vt:lpstr>Zal weldra gepubliceerd zijn:</vt:lpstr>
      <vt:lpstr>Take home points (Stay home points?) </vt:lpstr>
      <vt:lpstr>Take home points (Stay home points?) </vt:lpstr>
      <vt:lpstr>The role of DBT</vt:lpstr>
      <vt:lpstr>Let’s get the pink mountain down, before the black one is taking over !</vt:lpstr>
    </vt:vector>
  </TitlesOfParts>
  <Company>UZ 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Borst kanker screening: recente evoluties</dc:title>
  <dc:creator>Hilde Bosmans</dc:creator>
  <cp:lastModifiedBy>Sylvain Haekens</cp:lastModifiedBy>
  <cp:revision>57</cp:revision>
  <dcterms:created xsi:type="dcterms:W3CDTF">2018-03-11T20:12:43Z</dcterms:created>
  <dcterms:modified xsi:type="dcterms:W3CDTF">2021-05-25T06:51:17Z</dcterms:modified>
</cp:coreProperties>
</file>