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86" r:id="rId5"/>
    <p:sldId id="259" r:id="rId6"/>
    <p:sldId id="287" r:id="rId7"/>
    <p:sldId id="261" r:id="rId8"/>
    <p:sldId id="262" r:id="rId9"/>
    <p:sldId id="263" r:id="rId10"/>
    <p:sldId id="265" r:id="rId11"/>
    <p:sldId id="278" r:id="rId12"/>
    <p:sldId id="279" r:id="rId13"/>
    <p:sldId id="288" r:id="rId14"/>
    <p:sldId id="290" r:id="rId15"/>
    <p:sldId id="267" r:id="rId16"/>
    <p:sldId id="274" r:id="rId17"/>
    <p:sldId id="275" r:id="rId18"/>
    <p:sldId id="276" r:id="rId19"/>
    <p:sldId id="281" r:id="rId20"/>
    <p:sldId id="282" r:id="rId21"/>
    <p:sldId id="284" r:id="rId22"/>
    <p:sldId id="285" r:id="rId23"/>
    <p:sldId id="280" r:id="rId2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39" autoAdjust="0"/>
    <p:restoredTop sz="94660"/>
  </p:normalViewPr>
  <p:slideViewPr>
    <p:cSldViewPr>
      <p:cViewPr>
        <p:scale>
          <a:sx n="66" d="100"/>
          <a:sy n="66" d="100"/>
        </p:scale>
        <p:origin x="-1506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F2A74-51F6-4B98-ADDC-2DEA9F6C0452}" type="datetimeFigureOut">
              <a:rPr lang="fr-FR" smtClean="0"/>
              <a:pPr/>
              <a:t>17/02/2014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037FE-14D3-42F6-A2EF-B8C500049AFD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F2A74-51F6-4B98-ADDC-2DEA9F6C0452}" type="datetimeFigureOut">
              <a:rPr lang="fr-FR" smtClean="0"/>
              <a:pPr/>
              <a:t>17/02/2014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037FE-14D3-42F6-A2EF-B8C500049AFD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F2A74-51F6-4B98-ADDC-2DEA9F6C0452}" type="datetimeFigureOut">
              <a:rPr lang="fr-FR" smtClean="0"/>
              <a:pPr/>
              <a:t>17/02/2014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037FE-14D3-42F6-A2EF-B8C500049AFD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F2A74-51F6-4B98-ADDC-2DEA9F6C0452}" type="datetimeFigureOut">
              <a:rPr lang="fr-FR" smtClean="0"/>
              <a:pPr/>
              <a:t>17/02/2014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037FE-14D3-42F6-A2EF-B8C500049AFD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F2A74-51F6-4B98-ADDC-2DEA9F6C0452}" type="datetimeFigureOut">
              <a:rPr lang="fr-FR" smtClean="0"/>
              <a:pPr/>
              <a:t>17/02/2014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037FE-14D3-42F6-A2EF-B8C500049AFD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F2A74-51F6-4B98-ADDC-2DEA9F6C0452}" type="datetimeFigureOut">
              <a:rPr lang="fr-FR" smtClean="0"/>
              <a:pPr/>
              <a:t>17/02/2014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037FE-14D3-42F6-A2EF-B8C500049AFD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F2A74-51F6-4B98-ADDC-2DEA9F6C0452}" type="datetimeFigureOut">
              <a:rPr lang="fr-FR" smtClean="0"/>
              <a:pPr/>
              <a:t>17/02/2014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037FE-14D3-42F6-A2EF-B8C500049AFD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F2A74-51F6-4B98-ADDC-2DEA9F6C0452}" type="datetimeFigureOut">
              <a:rPr lang="fr-FR" smtClean="0"/>
              <a:pPr/>
              <a:t>17/02/2014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037FE-14D3-42F6-A2EF-B8C500049AFD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F2A74-51F6-4B98-ADDC-2DEA9F6C0452}" type="datetimeFigureOut">
              <a:rPr lang="fr-FR" smtClean="0"/>
              <a:pPr/>
              <a:t>17/02/2014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037FE-14D3-42F6-A2EF-B8C500049AFD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F2A74-51F6-4B98-ADDC-2DEA9F6C0452}" type="datetimeFigureOut">
              <a:rPr lang="fr-FR" smtClean="0"/>
              <a:pPr/>
              <a:t>17/02/2014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037FE-14D3-42F6-A2EF-B8C500049AFD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F2A74-51F6-4B98-ADDC-2DEA9F6C0452}" type="datetimeFigureOut">
              <a:rPr lang="fr-FR" smtClean="0"/>
              <a:pPr/>
              <a:t>17/02/2014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037FE-14D3-42F6-A2EF-B8C500049AFD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F2A74-51F6-4B98-ADDC-2DEA9F6C0452}" type="datetimeFigureOut">
              <a:rPr lang="fr-FR" smtClean="0"/>
              <a:pPr/>
              <a:t>17/02/2014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6037FE-14D3-42F6-A2EF-B8C500049AFD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err="1" smtClean="0"/>
              <a:t>Endometrial</a:t>
            </a:r>
            <a:r>
              <a:rPr lang="fr-FR" dirty="0" smtClean="0"/>
              <a:t> </a:t>
            </a:r>
            <a:r>
              <a:rPr lang="fr-FR" dirty="0" err="1" smtClean="0"/>
              <a:t>injury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Nathalie Dhont</a:t>
            </a:r>
            <a:endParaRPr lang="fr-F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669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val 4"/>
          <p:cNvSpPr/>
          <p:nvPr/>
        </p:nvSpPr>
        <p:spPr>
          <a:xfrm>
            <a:off x="1979712" y="5805264"/>
            <a:ext cx="1152128" cy="43204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620688"/>
            <a:ext cx="8064896" cy="5616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5"/>
          <p:cNvCxnSpPr/>
          <p:nvPr/>
        </p:nvCxnSpPr>
        <p:spPr>
          <a:xfrm>
            <a:off x="611560" y="1484784"/>
            <a:ext cx="69127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755576" y="1772816"/>
            <a:ext cx="21602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995936" y="3861048"/>
            <a:ext cx="23042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11560" y="4149080"/>
            <a:ext cx="9361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907704" y="4437112"/>
            <a:ext cx="55446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555776" y="5013176"/>
            <a:ext cx="37444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052736"/>
            <a:ext cx="6912767" cy="3048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5"/>
          <p:cNvCxnSpPr/>
          <p:nvPr/>
        </p:nvCxnSpPr>
        <p:spPr>
          <a:xfrm>
            <a:off x="3779912" y="3140968"/>
            <a:ext cx="41764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187624" y="4005064"/>
            <a:ext cx="29523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1" y="332656"/>
            <a:ext cx="8892480" cy="6264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err="1" smtClean="0"/>
              <a:t>Twee</a:t>
            </a:r>
            <a:r>
              <a:rPr lang="fr-FR" dirty="0" smtClean="0"/>
              <a:t> </a:t>
            </a:r>
            <a:r>
              <a:rPr lang="fr-FR" dirty="0" err="1" smtClean="0"/>
              <a:t>RCTs</a:t>
            </a:r>
            <a:r>
              <a:rPr lang="fr-FR" dirty="0" smtClean="0"/>
              <a:t> met </a:t>
            </a:r>
            <a:r>
              <a:rPr lang="fr-FR" dirty="0" err="1" smtClean="0"/>
              <a:t>negatieve</a:t>
            </a:r>
            <a:r>
              <a:rPr lang="fr-FR" dirty="0" smtClean="0"/>
              <a:t> </a:t>
            </a:r>
            <a:r>
              <a:rPr lang="fr-FR" dirty="0" err="1" smtClean="0"/>
              <a:t>resultate</a:t>
            </a:r>
            <a:r>
              <a:rPr lang="fr-FR" dirty="0" err="1"/>
              <a:t>n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fr-FR" dirty="0" smtClean="0"/>
              <a:t>Baum et al , </a:t>
            </a:r>
            <a:r>
              <a:rPr lang="fr-FR" dirty="0" err="1"/>
              <a:t>G</a:t>
            </a:r>
            <a:r>
              <a:rPr lang="fr-FR" dirty="0" err="1" smtClean="0"/>
              <a:t>ynecol</a:t>
            </a:r>
            <a:r>
              <a:rPr lang="fr-FR" dirty="0" smtClean="0"/>
              <a:t> </a:t>
            </a:r>
            <a:r>
              <a:rPr lang="fr-FR" dirty="0" err="1" smtClean="0"/>
              <a:t>Endocrinol</a:t>
            </a:r>
            <a:r>
              <a:rPr lang="fr-FR" dirty="0" smtClean="0"/>
              <a:t> 2013</a:t>
            </a:r>
          </a:p>
          <a:p>
            <a:r>
              <a:rPr lang="fr-FR" dirty="0" smtClean="0"/>
              <a:t>RCT</a:t>
            </a:r>
          </a:p>
          <a:p>
            <a:r>
              <a:rPr lang="fr-FR" dirty="0" err="1" smtClean="0"/>
              <a:t>Populatie:RIF</a:t>
            </a:r>
            <a:endParaRPr lang="fr-FR" dirty="0" smtClean="0"/>
          </a:p>
          <a:p>
            <a:r>
              <a:rPr lang="fr-FR" dirty="0" smtClean="0"/>
              <a:t>18 : 2 </a:t>
            </a:r>
            <a:r>
              <a:rPr lang="fr-FR" dirty="0" err="1" smtClean="0"/>
              <a:t>pipelle</a:t>
            </a:r>
            <a:r>
              <a:rPr lang="fr-FR" dirty="0" smtClean="0"/>
              <a:t> curettes dag 9-12 en dag 21-24</a:t>
            </a:r>
          </a:p>
          <a:p>
            <a:r>
              <a:rPr lang="fr-FR" dirty="0" smtClean="0"/>
              <a:t>18:  </a:t>
            </a:r>
            <a:r>
              <a:rPr lang="fr-FR" dirty="0" err="1" smtClean="0"/>
              <a:t>cervicaal</a:t>
            </a:r>
            <a:r>
              <a:rPr lang="fr-FR" dirty="0" smtClean="0"/>
              <a:t> </a:t>
            </a:r>
            <a:r>
              <a:rPr lang="fr-FR" dirty="0" err="1" smtClean="0"/>
              <a:t>pipelle</a:t>
            </a:r>
            <a:endParaRPr lang="fr-FR" dirty="0" smtClean="0"/>
          </a:p>
          <a:p>
            <a:r>
              <a:rPr lang="fr-FR" dirty="0" smtClean="0"/>
              <a:t>CPR: 0% VS 31.25%_ LBR 0% VS 25% !</a:t>
            </a:r>
          </a:p>
          <a:p>
            <a:pPr>
              <a:buNone/>
            </a:pPr>
            <a:r>
              <a:rPr lang="fr-FR" dirty="0" smtClean="0">
                <a:sym typeface="Wingdings" pitchFamily="2" charset="2"/>
              </a:rPr>
              <a:t></a:t>
            </a:r>
            <a:r>
              <a:rPr lang="fr-FR" dirty="0" err="1" smtClean="0"/>
              <a:t>geen</a:t>
            </a:r>
            <a:r>
              <a:rPr lang="fr-FR" dirty="0" smtClean="0"/>
              <a:t> </a:t>
            </a:r>
            <a:r>
              <a:rPr lang="fr-FR" dirty="0" err="1" smtClean="0"/>
              <a:t>zwangerschappen</a:t>
            </a:r>
            <a:r>
              <a:rPr lang="fr-FR" dirty="0" smtClean="0"/>
              <a:t> in </a:t>
            </a:r>
            <a:r>
              <a:rPr lang="fr-FR" dirty="0" err="1" smtClean="0"/>
              <a:t>treatment</a:t>
            </a:r>
            <a:r>
              <a:rPr lang="fr-FR" dirty="0" smtClean="0"/>
              <a:t> </a:t>
            </a:r>
            <a:r>
              <a:rPr lang="fr-FR" dirty="0" err="1" smtClean="0"/>
              <a:t>groep</a:t>
            </a:r>
            <a:r>
              <a:rPr lang="fr-FR" dirty="0" smtClean="0"/>
              <a:t>! 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908720"/>
            <a:ext cx="8820472" cy="30634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5776" y="3861048"/>
            <a:ext cx="4752528" cy="2243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980728"/>
            <a:ext cx="7920880" cy="4248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r>
              <a:rPr lang="fr-FR" dirty="0" err="1" smtClean="0"/>
              <a:t>Recentste</a:t>
            </a:r>
            <a:r>
              <a:rPr lang="fr-FR" dirty="0" smtClean="0"/>
              <a:t> trials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692696"/>
            <a:ext cx="8892480" cy="6165304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1. </a:t>
            </a:r>
            <a:r>
              <a:rPr lang="en-US" dirty="0" err="1" smtClean="0"/>
              <a:t>Clin</a:t>
            </a:r>
            <a:r>
              <a:rPr lang="en-US" dirty="0" smtClean="0"/>
              <a:t> Exp </a:t>
            </a:r>
            <a:r>
              <a:rPr lang="en-US" dirty="0" err="1" smtClean="0"/>
              <a:t>Obstet</a:t>
            </a:r>
            <a:r>
              <a:rPr lang="en-US" dirty="0" smtClean="0"/>
              <a:t> Gynecol. 2013;40(3):323-6.</a:t>
            </a:r>
          </a:p>
          <a:p>
            <a:endParaRPr lang="en-US" dirty="0" smtClean="0"/>
          </a:p>
          <a:p>
            <a:r>
              <a:rPr lang="en-US" dirty="0" smtClean="0"/>
              <a:t>Single curettage endometrial biopsy injury in the proliferative phase improves</a:t>
            </a:r>
          </a:p>
          <a:p>
            <a:r>
              <a:rPr lang="en-US" dirty="0" smtClean="0"/>
              <a:t>reproductive outcome of subsequent in vitro fertilization-embryo transfer cycle</a:t>
            </a:r>
          </a:p>
          <a:p>
            <a:r>
              <a:rPr lang="en-US" dirty="0" smtClean="0"/>
              <a:t>in infertile patients with repeated embryo implantation failure.</a:t>
            </a:r>
          </a:p>
          <a:p>
            <a:endParaRPr lang="en-US" dirty="0" smtClean="0"/>
          </a:p>
          <a:p>
            <a:r>
              <a:rPr lang="en-US" dirty="0" smtClean="0"/>
              <a:t>Hayashi T, </a:t>
            </a:r>
            <a:r>
              <a:rPr lang="en-US" dirty="0" err="1" smtClean="0"/>
              <a:t>Kitaya</a:t>
            </a:r>
            <a:r>
              <a:rPr lang="en-US" dirty="0" smtClean="0"/>
              <a:t> K, Tada Y, Taguchi S, </a:t>
            </a:r>
            <a:r>
              <a:rPr lang="en-US" dirty="0" err="1" smtClean="0"/>
              <a:t>Funabiki</a:t>
            </a:r>
            <a:r>
              <a:rPr lang="en-US" dirty="0" smtClean="0"/>
              <a:t> M, Nakamura Y.</a:t>
            </a:r>
          </a:p>
          <a:p>
            <a:r>
              <a:rPr lang="en-US" dirty="0" smtClean="0"/>
              <a:t>IVF Center Oak Clinic, Osaka, Japan.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MATERIALS AND METHODS: Of 89 patients who repeated </a:t>
            </a:r>
            <a:r>
              <a:rPr lang="en-US" u="sng" dirty="0" smtClean="0"/>
              <a:t>EIF three times </a:t>
            </a:r>
            <a:r>
              <a:rPr lang="en-US" dirty="0" smtClean="0"/>
              <a:t>following</a:t>
            </a:r>
          </a:p>
          <a:p>
            <a:r>
              <a:rPr lang="en-US" dirty="0" smtClean="0"/>
              <a:t>transfer of morphologically good embryos and/or </a:t>
            </a:r>
            <a:r>
              <a:rPr lang="en-US" dirty="0" err="1" smtClean="0"/>
              <a:t>blastocysts</a:t>
            </a:r>
            <a:r>
              <a:rPr lang="en-US" dirty="0" smtClean="0"/>
              <a:t>, </a:t>
            </a:r>
            <a:r>
              <a:rPr lang="en-US" u="sng" dirty="0" smtClean="0"/>
              <a:t>40 patients chose</a:t>
            </a:r>
          </a:p>
          <a:p>
            <a:r>
              <a:rPr lang="en-US" u="sng" dirty="0" smtClean="0"/>
              <a:t>curettage EBI prior to the subsequent IVF-ET cycle</a:t>
            </a:r>
            <a:r>
              <a:rPr lang="en-US" dirty="0" smtClean="0"/>
              <a:t>. Using a three-mm wide</a:t>
            </a:r>
          </a:p>
          <a:p>
            <a:r>
              <a:rPr lang="en-US" dirty="0" smtClean="0"/>
              <a:t>curette, EBI was performed </a:t>
            </a:r>
            <a:r>
              <a:rPr lang="en-US" u="sng" dirty="0" smtClean="0"/>
              <a:t>once between days 6 and 12 </a:t>
            </a:r>
            <a:r>
              <a:rPr lang="en-US" dirty="0" smtClean="0"/>
              <a:t>of the spontaneous cycle.</a:t>
            </a:r>
          </a:p>
          <a:p>
            <a:r>
              <a:rPr lang="en-US" dirty="0" smtClean="0"/>
              <a:t>Their IVF-ET outcomes in the subsequent cycle were compared with those in 49</a:t>
            </a:r>
          </a:p>
          <a:p>
            <a:r>
              <a:rPr lang="en-US" dirty="0" smtClean="0"/>
              <a:t>patients who did not opt for EBI.</a:t>
            </a:r>
          </a:p>
          <a:p>
            <a:r>
              <a:rPr lang="en-US" dirty="0" smtClean="0"/>
              <a:t>RESULTS: The clinical pregnancy rate (37.5% </a:t>
            </a:r>
            <a:r>
              <a:rPr lang="en-US" dirty="0" err="1" smtClean="0"/>
              <a:t>vs</a:t>
            </a:r>
            <a:r>
              <a:rPr lang="en-US" dirty="0" smtClean="0"/>
              <a:t> 12.2%), embryo implantation rate</a:t>
            </a:r>
          </a:p>
          <a:p>
            <a:r>
              <a:rPr lang="en-US" dirty="0" smtClean="0"/>
              <a:t>(23.6% </a:t>
            </a:r>
            <a:r>
              <a:rPr lang="en-US" dirty="0" err="1" smtClean="0"/>
              <a:t>vs</a:t>
            </a:r>
            <a:r>
              <a:rPr lang="en-US" dirty="0" smtClean="0"/>
              <a:t> 6.3%), and </a:t>
            </a:r>
            <a:r>
              <a:rPr lang="en-US" u="sng" dirty="0" smtClean="0"/>
              <a:t>ongoing pregnancy rate (25.0% </a:t>
            </a:r>
            <a:r>
              <a:rPr lang="en-US" u="sng" dirty="0" err="1" smtClean="0"/>
              <a:t>vs</a:t>
            </a:r>
            <a:r>
              <a:rPr lang="en-US" u="sng" dirty="0" smtClean="0"/>
              <a:t> 8.2%) </a:t>
            </a:r>
            <a:r>
              <a:rPr lang="en-US" dirty="0" smtClean="0"/>
              <a:t>were significantly</a:t>
            </a:r>
          </a:p>
          <a:p>
            <a:r>
              <a:rPr lang="en-US" dirty="0" smtClean="0"/>
              <a:t>higher in the EBI group than in the non-EBI group. No serious complaints and</a:t>
            </a:r>
          </a:p>
          <a:p>
            <a:r>
              <a:rPr lang="en-US" dirty="0" smtClean="0"/>
              <a:t>complications were noted.</a:t>
            </a:r>
          </a:p>
          <a:p>
            <a:r>
              <a:rPr lang="en-US" dirty="0" smtClean="0"/>
              <a:t>CONCLUSION: Single curettage EBI in the proliferative phase of the preceding</a:t>
            </a:r>
          </a:p>
          <a:p>
            <a:r>
              <a:rPr lang="en-US" dirty="0" smtClean="0"/>
              <a:t>cycle significantly improved IVF-ET outcome in infertile patients with repeated</a:t>
            </a:r>
            <a:endParaRPr lang="fr-FR" dirty="0"/>
          </a:p>
        </p:txBody>
      </p:sp>
      <p:sp>
        <p:nvSpPr>
          <p:cNvPr id="4" name="TextBox 3"/>
          <p:cNvSpPr txBox="1"/>
          <p:nvPr/>
        </p:nvSpPr>
        <p:spPr>
          <a:xfrm>
            <a:off x="6841831" y="0"/>
            <a:ext cx="2302169" cy="92333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fr-FR" dirty="0" smtClean="0"/>
              <a:t>Niet </a:t>
            </a:r>
            <a:r>
              <a:rPr lang="fr-FR" dirty="0" err="1" smtClean="0"/>
              <a:t>gerandomiseerd</a:t>
            </a:r>
            <a:endParaRPr lang="fr-FR" dirty="0" smtClean="0"/>
          </a:p>
          <a:p>
            <a:r>
              <a:rPr lang="fr-FR" dirty="0" err="1" smtClean="0"/>
              <a:t>Geen</a:t>
            </a:r>
            <a:r>
              <a:rPr lang="fr-FR" dirty="0" smtClean="0"/>
              <a:t> live </a:t>
            </a:r>
            <a:r>
              <a:rPr lang="fr-FR" dirty="0" err="1" smtClean="0"/>
              <a:t>birth</a:t>
            </a:r>
            <a:r>
              <a:rPr lang="fr-FR" dirty="0" smtClean="0"/>
              <a:t> rates</a:t>
            </a:r>
          </a:p>
          <a:p>
            <a:r>
              <a:rPr lang="fr-FR" dirty="0" err="1" smtClean="0"/>
              <a:t>Geen</a:t>
            </a:r>
            <a:r>
              <a:rPr lang="fr-FR" dirty="0" smtClean="0"/>
              <a:t> </a:t>
            </a:r>
            <a:r>
              <a:rPr lang="fr-FR" dirty="0" err="1" smtClean="0"/>
              <a:t>access</a:t>
            </a:r>
            <a:r>
              <a:rPr lang="fr-FR" dirty="0" smtClean="0"/>
              <a:t> </a:t>
            </a:r>
            <a:r>
              <a:rPr lang="fr-FR" dirty="0" err="1" smtClean="0"/>
              <a:t>tot</a:t>
            </a:r>
            <a:r>
              <a:rPr lang="fr-FR" dirty="0" smtClean="0"/>
              <a:t> </a:t>
            </a:r>
            <a:r>
              <a:rPr lang="fr-FR" dirty="0" err="1" smtClean="0"/>
              <a:t>artikel</a:t>
            </a:r>
            <a:endParaRPr lang="fr-F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Hyscopie</a:t>
            </a:r>
            <a:r>
              <a:rPr lang="fr-FR" dirty="0" smtClean="0"/>
              <a:t> versus </a:t>
            </a:r>
            <a:r>
              <a:rPr lang="fr-FR" dirty="0" err="1" smtClean="0"/>
              <a:t>hyscopie</a:t>
            </a:r>
            <a:r>
              <a:rPr lang="fr-FR" dirty="0" smtClean="0"/>
              <a:t>+</a:t>
            </a:r>
            <a:r>
              <a:rPr lang="fr-FR" dirty="0" err="1" smtClean="0"/>
              <a:t>biospie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24013"/>
            <a:ext cx="8820472" cy="360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Theorie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 smtClean="0"/>
              <a:t>Endometrial</a:t>
            </a:r>
            <a:r>
              <a:rPr lang="fr-FR" dirty="0" smtClean="0"/>
              <a:t> </a:t>
            </a:r>
            <a:r>
              <a:rPr lang="fr-FR" dirty="0" err="1" smtClean="0"/>
              <a:t>injury</a:t>
            </a:r>
            <a:r>
              <a:rPr lang="fr-FR" dirty="0" smtClean="0"/>
              <a:t> </a:t>
            </a:r>
          </a:p>
          <a:p>
            <a:pPr lvl="1">
              <a:buFont typeface="Wingdings"/>
              <a:buChar char="à"/>
            </a:pPr>
            <a:r>
              <a:rPr lang="fr-FR" dirty="0" err="1" smtClean="0">
                <a:sym typeface="Wingdings" pitchFamily="2" charset="2"/>
              </a:rPr>
              <a:t>lokaal</a:t>
            </a:r>
            <a:r>
              <a:rPr lang="fr-FR" dirty="0" smtClean="0">
                <a:sym typeface="Wingdings" pitchFamily="2" charset="2"/>
              </a:rPr>
              <a:t> </a:t>
            </a:r>
            <a:r>
              <a:rPr lang="fr-FR" dirty="0" err="1" smtClean="0">
                <a:sym typeface="Wingdings" pitchFamily="2" charset="2"/>
              </a:rPr>
              <a:t>inflammatoir</a:t>
            </a:r>
            <a:r>
              <a:rPr lang="fr-FR" dirty="0" smtClean="0">
                <a:sym typeface="Wingdings" pitchFamily="2" charset="2"/>
              </a:rPr>
              <a:t> </a:t>
            </a:r>
            <a:r>
              <a:rPr lang="fr-FR" dirty="0" err="1" smtClean="0">
                <a:sym typeface="Wingdings" pitchFamily="2" charset="2"/>
              </a:rPr>
              <a:t>proces</a:t>
            </a:r>
            <a:r>
              <a:rPr lang="fr-FR" dirty="0" smtClean="0">
                <a:sym typeface="Wingdings" pitchFamily="2" charset="2"/>
              </a:rPr>
              <a:t> release van cytokines  </a:t>
            </a:r>
            <a:r>
              <a:rPr lang="fr-FR" dirty="0" err="1" smtClean="0">
                <a:sym typeface="Wingdings" pitchFamily="2" charset="2"/>
              </a:rPr>
              <a:t>verbetering</a:t>
            </a:r>
            <a:r>
              <a:rPr lang="fr-FR" dirty="0" smtClean="0">
                <a:sym typeface="Wingdings" pitchFamily="2" charset="2"/>
              </a:rPr>
              <a:t> </a:t>
            </a:r>
            <a:r>
              <a:rPr lang="fr-FR" dirty="0" err="1" smtClean="0">
                <a:sym typeface="Wingdings" pitchFamily="2" charset="2"/>
              </a:rPr>
              <a:t>implantatie</a:t>
            </a:r>
            <a:r>
              <a:rPr lang="fr-FR" dirty="0" smtClean="0">
                <a:sym typeface="Wingdings" pitchFamily="2" charset="2"/>
              </a:rPr>
              <a:t> en </a:t>
            </a:r>
            <a:r>
              <a:rPr lang="fr-FR" dirty="0" err="1" smtClean="0">
                <a:sym typeface="Wingdings" pitchFamily="2" charset="2"/>
              </a:rPr>
              <a:t>decidualisatie</a:t>
            </a:r>
            <a:endParaRPr lang="fr-FR" dirty="0" smtClean="0">
              <a:sym typeface="Wingdings" pitchFamily="2" charset="2"/>
            </a:endParaRPr>
          </a:p>
          <a:p>
            <a:pPr lvl="1">
              <a:buFont typeface="Wingdings"/>
              <a:buChar char="à"/>
            </a:pPr>
            <a:r>
              <a:rPr lang="fr-FR" dirty="0" err="1" smtClean="0">
                <a:sym typeface="Wingdings" pitchFamily="2" charset="2"/>
              </a:rPr>
              <a:t>Moduleert</a:t>
            </a:r>
            <a:r>
              <a:rPr lang="fr-FR" dirty="0" smtClean="0">
                <a:sym typeface="Wingdings" pitchFamily="2" charset="2"/>
              </a:rPr>
              <a:t> </a:t>
            </a:r>
            <a:r>
              <a:rPr lang="fr-FR" dirty="0" err="1" smtClean="0">
                <a:sym typeface="Wingdings" pitchFamily="2" charset="2"/>
              </a:rPr>
              <a:t>gen</a:t>
            </a:r>
            <a:r>
              <a:rPr lang="fr-FR" dirty="0" smtClean="0">
                <a:sym typeface="Wingdings" pitchFamily="2" charset="2"/>
              </a:rPr>
              <a:t> </a:t>
            </a:r>
            <a:r>
              <a:rPr lang="fr-FR" dirty="0" err="1" smtClean="0">
                <a:sym typeface="Wingdings" pitchFamily="2" charset="2"/>
              </a:rPr>
              <a:t>expressie</a:t>
            </a:r>
            <a:r>
              <a:rPr lang="fr-FR" dirty="0" smtClean="0">
                <a:sym typeface="Wingdings" pitchFamily="2" charset="2"/>
              </a:rPr>
              <a:t> met up </a:t>
            </a:r>
            <a:r>
              <a:rPr lang="fr-FR" dirty="0" err="1" smtClean="0">
                <a:sym typeface="Wingdings" pitchFamily="2" charset="2"/>
              </a:rPr>
              <a:t>regulation</a:t>
            </a:r>
            <a:r>
              <a:rPr lang="fr-FR" dirty="0" smtClean="0">
                <a:sym typeface="Wingdings" pitchFamily="2" charset="2"/>
              </a:rPr>
              <a:t> van pro-</a:t>
            </a:r>
            <a:r>
              <a:rPr lang="fr-FR" dirty="0" err="1" smtClean="0">
                <a:sym typeface="Wingdings" pitchFamily="2" charset="2"/>
              </a:rPr>
              <a:t>implantatie</a:t>
            </a:r>
            <a:r>
              <a:rPr lang="fr-FR" dirty="0" smtClean="0">
                <a:sym typeface="Wingdings" pitchFamily="2" charset="2"/>
              </a:rPr>
              <a:t> </a:t>
            </a:r>
            <a:r>
              <a:rPr lang="fr-FR" dirty="0" err="1" smtClean="0">
                <a:sym typeface="Wingdings" pitchFamily="2" charset="2"/>
              </a:rPr>
              <a:t>proteines</a:t>
            </a:r>
            <a:endParaRPr lang="fr-FR" dirty="0" smtClean="0">
              <a:sym typeface="Wingdings" pitchFamily="2" charset="2"/>
            </a:endParaRPr>
          </a:p>
          <a:p>
            <a:pPr lvl="1">
              <a:buFont typeface="Wingdings"/>
              <a:buChar char="à"/>
            </a:pPr>
            <a:r>
              <a:rPr lang="fr-FR" dirty="0" err="1" smtClean="0">
                <a:sym typeface="Wingdings" pitchFamily="2" charset="2"/>
              </a:rPr>
              <a:t>Meer</a:t>
            </a:r>
            <a:r>
              <a:rPr lang="fr-FR" dirty="0" smtClean="0">
                <a:sym typeface="Wingdings" pitchFamily="2" charset="2"/>
              </a:rPr>
              <a:t> </a:t>
            </a:r>
            <a:r>
              <a:rPr lang="fr-FR" dirty="0" err="1" smtClean="0">
                <a:sym typeface="Wingdings" pitchFamily="2" charset="2"/>
              </a:rPr>
              <a:t>macrophagen</a:t>
            </a:r>
            <a:r>
              <a:rPr lang="fr-FR" dirty="0" smtClean="0">
                <a:sym typeface="Wingdings" pitchFamily="2" charset="2"/>
              </a:rPr>
              <a:t> en </a:t>
            </a:r>
            <a:r>
              <a:rPr lang="fr-FR" dirty="0" err="1" smtClean="0">
                <a:sym typeface="Wingdings" pitchFamily="2" charset="2"/>
              </a:rPr>
              <a:t>dentritische</a:t>
            </a:r>
            <a:r>
              <a:rPr lang="fr-FR" dirty="0" smtClean="0">
                <a:sym typeface="Wingdings" pitchFamily="2" charset="2"/>
              </a:rPr>
              <a:t> </a:t>
            </a:r>
            <a:r>
              <a:rPr lang="fr-FR" dirty="0" err="1" smtClean="0">
                <a:sym typeface="Wingdings" pitchFamily="2" charset="2"/>
              </a:rPr>
              <a:t>cellen</a:t>
            </a:r>
            <a:r>
              <a:rPr lang="fr-FR" dirty="0" smtClean="0">
                <a:sym typeface="Wingdings" pitchFamily="2" charset="2"/>
              </a:rPr>
              <a:t>  </a:t>
            </a:r>
            <a:r>
              <a:rPr lang="fr-FR" dirty="0" err="1" smtClean="0">
                <a:sym typeface="Wingdings" pitchFamily="2" charset="2"/>
              </a:rPr>
              <a:t>verbetering</a:t>
            </a:r>
            <a:r>
              <a:rPr lang="fr-FR" dirty="0" smtClean="0">
                <a:sym typeface="Wingdings" pitchFamily="2" charset="2"/>
              </a:rPr>
              <a:t> </a:t>
            </a:r>
            <a:r>
              <a:rPr lang="fr-FR" dirty="0" err="1" smtClean="0">
                <a:sym typeface="Wingdings" pitchFamily="2" charset="2"/>
              </a:rPr>
              <a:t>implantatie</a:t>
            </a:r>
            <a:endParaRPr lang="fr-FR" dirty="0" smtClean="0">
              <a:sym typeface="Wingdings" pitchFamily="2" charset="2"/>
            </a:endParaRPr>
          </a:p>
          <a:p>
            <a:endParaRPr lang="fr-F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24744"/>
            <a:ext cx="9143999" cy="28186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712" y="3789040"/>
            <a:ext cx="6912768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" y="4509120"/>
            <a:ext cx="2195736" cy="12003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dirty="0" err="1" smtClean="0"/>
              <a:t>Geen</a:t>
            </a:r>
            <a:r>
              <a:rPr lang="fr-FR" dirty="0" smtClean="0"/>
              <a:t> </a:t>
            </a:r>
            <a:r>
              <a:rPr lang="fr-FR" dirty="0" err="1" smtClean="0"/>
              <a:t>controle</a:t>
            </a:r>
            <a:r>
              <a:rPr lang="fr-FR" dirty="0" smtClean="0"/>
              <a:t> </a:t>
            </a:r>
            <a:r>
              <a:rPr lang="fr-FR" dirty="0" err="1" smtClean="0"/>
              <a:t>groep</a:t>
            </a:r>
            <a:r>
              <a:rPr lang="fr-FR" dirty="0" smtClean="0"/>
              <a:t> </a:t>
            </a:r>
          </a:p>
          <a:p>
            <a:r>
              <a:rPr lang="fr-FR" dirty="0" err="1" smtClean="0"/>
              <a:t>Zonder</a:t>
            </a:r>
            <a:r>
              <a:rPr lang="fr-FR" dirty="0" smtClean="0"/>
              <a:t> </a:t>
            </a:r>
            <a:r>
              <a:rPr lang="fr-FR" dirty="0" err="1" smtClean="0"/>
              <a:t>behandeling</a:t>
            </a:r>
            <a:endParaRPr lang="fr-FR" dirty="0" smtClean="0"/>
          </a:p>
          <a:p>
            <a:r>
              <a:rPr lang="fr-FR" dirty="0" err="1" smtClean="0"/>
              <a:t>Procedure</a:t>
            </a:r>
            <a:r>
              <a:rPr lang="fr-FR" dirty="0" smtClean="0"/>
              <a:t> </a:t>
            </a:r>
            <a:r>
              <a:rPr lang="fr-FR" dirty="0" err="1" smtClean="0"/>
              <a:t>onder</a:t>
            </a:r>
            <a:r>
              <a:rPr lang="fr-FR" dirty="0" smtClean="0"/>
              <a:t> narcose</a:t>
            </a:r>
            <a:endParaRPr lang="fr-F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Cochrane </a:t>
            </a:r>
            <a:r>
              <a:rPr lang="fr-FR" dirty="0" err="1" smtClean="0"/>
              <a:t>review</a:t>
            </a:r>
            <a:endParaRPr lang="fr-FR" dirty="0"/>
          </a:p>
        </p:txBody>
      </p:sp>
      <p:pic>
        <p:nvPicPr>
          <p:cNvPr id="122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5787" y="2563019"/>
            <a:ext cx="7972425" cy="260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395536" y="5157192"/>
            <a:ext cx="8424936" cy="64807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60648"/>
            <a:ext cx="8892480" cy="6336704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</p:spPr>
      </p:pic>
      <p:cxnSp>
        <p:nvCxnSpPr>
          <p:cNvPr id="6" name="Straight Connector 5"/>
          <p:cNvCxnSpPr/>
          <p:nvPr/>
        </p:nvCxnSpPr>
        <p:spPr>
          <a:xfrm>
            <a:off x="2123728" y="1124744"/>
            <a:ext cx="5040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115616" y="1772816"/>
            <a:ext cx="7488832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915816" y="2492896"/>
            <a:ext cx="26642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323528" y="5157192"/>
            <a:ext cx="8280920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besluit</a:t>
            </a:r>
            <a:endParaRPr lang="fr-FR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632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PRO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CONTRA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Niet</a:t>
                      </a:r>
                      <a:r>
                        <a:rPr lang="fr-FR" baseline="0" dirty="0" smtClean="0"/>
                        <a:t> </a:t>
                      </a:r>
                      <a:r>
                        <a:rPr lang="fr-FR" baseline="0" dirty="0" err="1" smtClean="0"/>
                        <a:t>duur</a:t>
                      </a:r>
                      <a:r>
                        <a:rPr lang="fr-FR" baseline="0" dirty="0" smtClean="0"/>
                        <a:t>, </a:t>
                      </a:r>
                      <a:r>
                        <a:rPr lang="fr-FR" baseline="0" dirty="0" err="1" smtClean="0"/>
                        <a:t>relatief</a:t>
                      </a:r>
                      <a:r>
                        <a:rPr lang="fr-FR" baseline="0" dirty="0" smtClean="0"/>
                        <a:t> </a:t>
                      </a:r>
                      <a:r>
                        <a:rPr lang="fr-FR" baseline="0" dirty="0" err="1" smtClean="0"/>
                        <a:t>makkelijk</a:t>
                      </a:r>
                      <a:r>
                        <a:rPr lang="fr-FR" baseline="0" dirty="0" smtClean="0"/>
                        <a:t>, </a:t>
                      </a:r>
                      <a:r>
                        <a:rPr lang="fr-FR" baseline="0" dirty="0" err="1" smtClean="0"/>
                        <a:t>weinig</a:t>
                      </a:r>
                      <a:r>
                        <a:rPr lang="fr-FR" baseline="0" dirty="0" smtClean="0"/>
                        <a:t> </a:t>
                      </a:r>
                      <a:r>
                        <a:rPr lang="fr-FR" baseline="0" dirty="0" err="1" smtClean="0"/>
                        <a:t>complicaties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pijnlijk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Groeiende</a:t>
                      </a:r>
                      <a:r>
                        <a:rPr lang="fr-FR" baseline="0" dirty="0" smtClean="0"/>
                        <a:t> </a:t>
                      </a:r>
                      <a:r>
                        <a:rPr lang="fr-FR" baseline="0" dirty="0" err="1" smtClean="0"/>
                        <a:t>evidentie</a:t>
                      </a:r>
                      <a:r>
                        <a:rPr lang="fr-FR" baseline="0" dirty="0" smtClean="0"/>
                        <a:t> (RCTS) </a:t>
                      </a:r>
                      <a:r>
                        <a:rPr lang="fr-FR" baseline="0" dirty="0" err="1" smtClean="0"/>
                        <a:t>positief</a:t>
                      </a:r>
                      <a:r>
                        <a:rPr lang="fr-FR" baseline="0" dirty="0" smtClean="0"/>
                        <a:t> </a:t>
                      </a:r>
                      <a:r>
                        <a:rPr lang="fr-FR" baseline="0" dirty="0" err="1" smtClean="0"/>
                        <a:t>effect</a:t>
                      </a:r>
                      <a:endParaRPr lang="fr-FR" baseline="0" dirty="0" smtClean="0"/>
                    </a:p>
                    <a:p>
                      <a:r>
                        <a:rPr lang="fr-FR" baseline="0" dirty="0" err="1" smtClean="0"/>
                        <a:t>Ook</a:t>
                      </a:r>
                      <a:r>
                        <a:rPr lang="fr-FR" baseline="0" dirty="0" smtClean="0"/>
                        <a:t> </a:t>
                      </a:r>
                      <a:r>
                        <a:rPr lang="fr-FR" baseline="0" dirty="0" err="1" smtClean="0"/>
                        <a:t>theoretisch</a:t>
                      </a:r>
                      <a:r>
                        <a:rPr lang="fr-FR" baseline="0" dirty="0" smtClean="0"/>
                        <a:t> +/- </a:t>
                      </a:r>
                      <a:r>
                        <a:rPr lang="fr-FR" baseline="0" dirty="0" err="1" smtClean="0"/>
                        <a:t>plausibel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Studies</a:t>
                      </a:r>
                      <a:r>
                        <a:rPr lang="fr-FR" baseline="0" dirty="0" smtClean="0"/>
                        <a:t> </a:t>
                      </a:r>
                      <a:r>
                        <a:rPr lang="fr-FR" baseline="0" dirty="0" err="1" smtClean="0"/>
                        <a:t>heterogeen</a:t>
                      </a:r>
                      <a:r>
                        <a:rPr lang="fr-FR" baseline="0" dirty="0" smtClean="0"/>
                        <a:t> qua </a:t>
                      </a:r>
                      <a:r>
                        <a:rPr lang="fr-FR" baseline="0" dirty="0" err="1" smtClean="0"/>
                        <a:t>studiepopulatie</a:t>
                      </a:r>
                      <a:r>
                        <a:rPr lang="fr-FR" baseline="0" dirty="0" smtClean="0"/>
                        <a:t> en </a:t>
                      </a:r>
                      <a:r>
                        <a:rPr lang="fr-FR" baseline="0" dirty="0" err="1" smtClean="0"/>
                        <a:t>procedure,relatief</a:t>
                      </a:r>
                      <a:r>
                        <a:rPr lang="fr-FR" baseline="0" dirty="0" smtClean="0"/>
                        <a:t> </a:t>
                      </a:r>
                      <a:r>
                        <a:rPr lang="fr-FR" baseline="0" dirty="0" err="1" smtClean="0"/>
                        <a:t>klein</a:t>
                      </a:r>
                      <a:r>
                        <a:rPr lang="fr-FR" baseline="0" dirty="0" smtClean="0"/>
                        <a:t> in </a:t>
                      </a:r>
                      <a:r>
                        <a:rPr lang="fr-FR" baseline="0" dirty="0" err="1" smtClean="0"/>
                        <a:t>opzet</a:t>
                      </a:r>
                      <a:r>
                        <a:rPr lang="fr-FR" baseline="0" dirty="0" smtClean="0"/>
                        <a:t>, </a:t>
                      </a:r>
                      <a:r>
                        <a:rPr lang="fr-FR" baseline="0" dirty="0" err="1" smtClean="0"/>
                        <a:t>slechts</a:t>
                      </a:r>
                      <a:r>
                        <a:rPr lang="fr-FR" baseline="0" dirty="0" smtClean="0"/>
                        <a:t> </a:t>
                      </a:r>
                      <a:r>
                        <a:rPr lang="fr-FR" baseline="0" dirty="0" err="1" smtClean="0"/>
                        <a:t>enkele</a:t>
                      </a:r>
                      <a:r>
                        <a:rPr lang="fr-FR" baseline="0" dirty="0" smtClean="0"/>
                        <a:t> LBR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err="1" smtClean="0"/>
                        <a:t>Onbeantwoorde</a:t>
                      </a:r>
                      <a:r>
                        <a:rPr lang="fr-FR" dirty="0" smtClean="0"/>
                        <a:t> </a:t>
                      </a:r>
                      <a:r>
                        <a:rPr lang="fr-FR" dirty="0" err="1" smtClean="0"/>
                        <a:t>vragen</a:t>
                      </a:r>
                      <a:r>
                        <a:rPr lang="fr-FR" dirty="0" smtClean="0"/>
                        <a:t>: in</a:t>
                      </a:r>
                      <a:r>
                        <a:rPr lang="fr-FR" baseline="0" dirty="0" smtClean="0"/>
                        <a:t> </a:t>
                      </a:r>
                      <a:r>
                        <a:rPr lang="fr-FR" baseline="0" dirty="0" err="1" smtClean="0"/>
                        <a:t>welke</a:t>
                      </a:r>
                      <a:r>
                        <a:rPr lang="fr-FR" baseline="0" dirty="0" smtClean="0"/>
                        <a:t> </a:t>
                      </a:r>
                      <a:r>
                        <a:rPr lang="fr-FR" baseline="0" dirty="0" err="1" smtClean="0"/>
                        <a:t>groep</a:t>
                      </a:r>
                      <a:r>
                        <a:rPr lang="fr-FR" baseline="0" dirty="0" smtClean="0"/>
                        <a:t>? </a:t>
                      </a:r>
                      <a:r>
                        <a:rPr lang="fr-FR" baseline="0" dirty="0" err="1" smtClean="0"/>
                        <a:t>Wanneer</a:t>
                      </a:r>
                      <a:r>
                        <a:rPr lang="fr-FR" baseline="0" dirty="0" smtClean="0"/>
                        <a:t>? Met </a:t>
                      </a:r>
                      <a:r>
                        <a:rPr lang="fr-FR" baseline="0" dirty="0" err="1" smtClean="0"/>
                        <a:t>wat</a:t>
                      </a:r>
                      <a:r>
                        <a:rPr lang="fr-FR" baseline="0" dirty="0" smtClean="0"/>
                        <a:t>? </a:t>
                      </a:r>
                      <a:r>
                        <a:rPr lang="fr-FR" baseline="0" dirty="0" err="1" smtClean="0"/>
                        <a:t>Hoeveel</a:t>
                      </a:r>
                      <a:r>
                        <a:rPr lang="fr-FR" baseline="0" dirty="0" smtClean="0"/>
                        <a:t> </a:t>
                      </a:r>
                      <a:r>
                        <a:rPr lang="fr-FR" baseline="0" dirty="0" err="1" smtClean="0"/>
                        <a:t>keer</a:t>
                      </a:r>
                      <a:r>
                        <a:rPr lang="fr-FR" baseline="0" dirty="0" smtClean="0"/>
                        <a:t>?</a:t>
                      </a:r>
                      <a:endParaRPr lang="fr-FR" dirty="0" smtClean="0"/>
                    </a:p>
                    <a:p>
                      <a:endParaRPr lang="fr-FR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fr-FR" sz="3200" b="1" dirty="0" err="1" smtClean="0">
                          <a:solidFill>
                            <a:schemeClr val="accent6"/>
                          </a:solidFill>
                        </a:rPr>
                        <a:t>Nood</a:t>
                      </a:r>
                      <a:r>
                        <a:rPr lang="fr-FR" sz="3200" b="1" dirty="0" smtClean="0">
                          <a:solidFill>
                            <a:schemeClr val="accent6"/>
                          </a:solidFill>
                        </a:rPr>
                        <a:t> </a:t>
                      </a:r>
                      <a:r>
                        <a:rPr lang="fr-FR" sz="3200" b="1" dirty="0" err="1" smtClean="0">
                          <a:solidFill>
                            <a:schemeClr val="accent6"/>
                          </a:solidFill>
                        </a:rPr>
                        <a:t>aan</a:t>
                      </a:r>
                      <a:r>
                        <a:rPr lang="fr-FR" sz="3200" b="1" dirty="0" smtClean="0">
                          <a:solidFill>
                            <a:schemeClr val="accent6"/>
                          </a:solidFill>
                        </a:rPr>
                        <a:t> </a:t>
                      </a:r>
                      <a:r>
                        <a:rPr lang="fr-FR" sz="3200" b="1" dirty="0" err="1" smtClean="0">
                          <a:solidFill>
                            <a:schemeClr val="accent6"/>
                          </a:solidFill>
                        </a:rPr>
                        <a:t>grote</a:t>
                      </a:r>
                      <a:r>
                        <a:rPr lang="fr-FR" sz="3200" b="1" dirty="0" smtClean="0">
                          <a:solidFill>
                            <a:schemeClr val="accent6"/>
                          </a:solidFill>
                        </a:rPr>
                        <a:t> RCT</a:t>
                      </a:r>
                    </a:p>
                    <a:p>
                      <a:pPr algn="ctr"/>
                      <a:r>
                        <a:rPr lang="fr-FR" sz="1400" b="1" dirty="0" err="1" smtClean="0">
                          <a:solidFill>
                            <a:schemeClr val="accent6"/>
                          </a:solidFill>
                        </a:rPr>
                        <a:t>Ondertussen</a:t>
                      </a:r>
                      <a:r>
                        <a:rPr lang="fr-FR" sz="1400" b="1" dirty="0" smtClean="0">
                          <a:solidFill>
                            <a:schemeClr val="accent6"/>
                          </a:solidFill>
                        </a:rPr>
                        <a:t>…?</a:t>
                      </a:r>
                      <a:endParaRPr lang="fr-FR" sz="1400" b="1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err="1" smtClean="0"/>
              <a:t>Hoe</a:t>
            </a:r>
            <a:r>
              <a:rPr lang="fr-FR" dirty="0" smtClean="0"/>
              <a:t>?</a:t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 smtClean="0"/>
              <a:t>Pipelle</a:t>
            </a:r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Novak curette</a:t>
            </a:r>
          </a:p>
          <a:p>
            <a:endParaRPr lang="fr-FR" dirty="0"/>
          </a:p>
          <a:p>
            <a:endParaRPr lang="fr-FR" dirty="0" smtClean="0"/>
          </a:p>
          <a:p>
            <a:r>
              <a:rPr lang="fr-FR" dirty="0" err="1" smtClean="0"/>
              <a:t>Hysteroscopie</a:t>
            </a:r>
            <a:r>
              <a:rPr lang="fr-FR" dirty="0" smtClean="0"/>
              <a:t> met of </a:t>
            </a:r>
            <a:r>
              <a:rPr lang="fr-FR" dirty="0" err="1" smtClean="0"/>
              <a:t>zonder</a:t>
            </a:r>
            <a:r>
              <a:rPr lang="fr-FR" dirty="0" smtClean="0"/>
              <a:t> biopsie</a:t>
            </a:r>
            <a:endParaRPr lang="fr-FR" dirty="0"/>
          </a:p>
        </p:txBody>
      </p:sp>
      <p:pic>
        <p:nvPicPr>
          <p:cNvPr id="1026" name="Picture 2" descr="C:\Users\Nathalie Dhont\Pictures\scientific images\pipel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980728"/>
            <a:ext cx="3095625" cy="1476375"/>
          </a:xfrm>
          <a:prstGeom prst="rect">
            <a:avLst/>
          </a:prstGeom>
          <a:noFill/>
        </p:spPr>
      </p:pic>
      <p:pic>
        <p:nvPicPr>
          <p:cNvPr id="1027" name="Picture 3" descr="C:\Users\Nathalie Dhont\Pictures\scientific images\noval curett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95936" y="2924944"/>
            <a:ext cx="3676650" cy="12477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Wat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de </a:t>
            </a:r>
            <a:r>
              <a:rPr lang="fr-FR" dirty="0" err="1" smtClean="0"/>
              <a:t>evidentie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100 </a:t>
            </a:r>
            <a:r>
              <a:rPr lang="fr-FR" dirty="0" err="1" smtClean="0"/>
              <a:t>tal</a:t>
            </a:r>
            <a:r>
              <a:rPr lang="fr-FR" dirty="0" smtClean="0"/>
              <a:t> </a:t>
            </a:r>
            <a:r>
              <a:rPr lang="fr-FR" dirty="0" err="1" smtClean="0"/>
              <a:t>results</a:t>
            </a:r>
            <a:r>
              <a:rPr lang="fr-FR" dirty="0" smtClean="0"/>
              <a:t> in </a:t>
            </a:r>
            <a:r>
              <a:rPr lang="fr-FR" dirty="0" err="1" smtClean="0"/>
              <a:t>Pubmed</a:t>
            </a:r>
            <a:endParaRPr lang="fr-FR" dirty="0" smtClean="0"/>
          </a:p>
          <a:p>
            <a:r>
              <a:rPr lang="fr-FR" dirty="0" smtClean="0"/>
              <a:t>&gt; 50 prospective trials</a:t>
            </a:r>
          </a:p>
          <a:p>
            <a:r>
              <a:rPr lang="fr-FR" dirty="0" smtClean="0"/>
              <a:t>Cochrane </a:t>
            </a:r>
            <a:r>
              <a:rPr lang="fr-FR" dirty="0" err="1" smtClean="0"/>
              <a:t>review</a:t>
            </a:r>
            <a:endParaRPr lang="fr-FR" dirty="0" smtClean="0"/>
          </a:p>
          <a:p>
            <a:r>
              <a:rPr lang="fr-FR" dirty="0" smtClean="0"/>
              <a:t>2 </a:t>
            </a:r>
            <a:r>
              <a:rPr lang="fr-FR" dirty="0" err="1" smtClean="0"/>
              <a:t>recente</a:t>
            </a:r>
            <a:r>
              <a:rPr lang="fr-FR" dirty="0" smtClean="0"/>
              <a:t> </a:t>
            </a:r>
            <a:r>
              <a:rPr lang="fr-FR" dirty="0" err="1" smtClean="0"/>
              <a:t>reviews</a:t>
            </a:r>
            <a:r>
              <a:rPr lang="fr-FR" dirty="0" smtClean="0"/>
              <a:t> RMB online 2012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Recentste</a:t>
            </a:r>
            <a:r>
              <a:rPr lang="fr-FR" dirty="0" smtClean="0"/>
              <a:t> </a:t>
            </a:r>
            <a:r>
              <a:rPr lang="fr-FR" dirty="0" err="1" smtClean="0"/>
              <a:t>review</a:t>
            </a:r>
            <a:r>
              <a:rPr lang="fr-FR" dirty="0" smtClean="0"/>
              <a:t> en </a:t>
            </a:r>
            <a:r>
              <a:rPr lang="fr-FR" dirty="0" err="1" smtClean="0"/>
              <a:t>meta</a:t>
            </a:r>
            <a:r>
              <a:rPr lang="fr-FR" dirty="0" smtClean="0"/>
              <a:t>- analyse</a:t>
            </a:r>
            <a:endParaRPr lang="fr-FR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429000"/>
            <a:ext cx="8568952" cy="200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124744"/>
            <a:ext cx="8640960" cy="2245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619250"/>
            <a:ext cx="7467600" cy="361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inclusie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115616" y="1772816"/>
          <a:ext cx="7560840" cy="43924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280"/>
                <a:gridCol w="2520280"/>
                <a:gridCol w="2520280"/>
              </a:tblGrid>
              <a:tr h="536207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POTDAR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EL THOUKY</a:t>
                      </a:r>
                      <a:endParaRPr lang="fr-FR" dirty="0"/>
                    </a:p>
                  </a:txBody>
                  <a:tcPr/>
                </a:tc>
              </a:tr>
              <a:tr h="536207">
                <a:tc>
                  <a:txBody>
                    <a:bodyPr/>
                    <a:lstStyle/>
                    <a:p>
                      <a:r>
                        <a:rPr lang="fr-FR" dirty="0" smtClean="0"/>
                        <a:t>Population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RIF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IVF</a:t>
                      </a:r>
                      <a:endParaRPr lang="fr-FR" dirty="0"/>
                    </a:p>
                  </a:txBody>
                  <a:tcPr/>
                </a:tc>
              </a:tr>
              <a:tr h="1322154">
                <a:tc>
                  <a:txBody>
                    <a:bodyPr/>
                    <a:lstStyle/>
                    <a:p>
                      <a:r>
                        <a:rPr lang="fr-FR" dirty="0" smtClean="0"/>
                        <a:t>intervention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Scratch</a:t>
                      </a:r>
                      <a:r>
                        <a:rPr lang="fr-FR" baseline="0" dirty="0" smtClean="0"/>
                        <a:t> en/of </a:t>
                      </a:r>
                      <a:r>
                        <a:rPr lang="fr-FR" baseline="0" dirty="0" err="1" smtClean="0"/>
                        <a:t>hysteroscopie</a:t>
                      </a:r>
                      <a:endParaRPr lang="fr-FR" baseline="0" dirty="0" smtClean="0"/>
                    </a:p>
                    <a:p>
                      <a:r>
                        <a:rPr lang="fr-FR" baseline="0" dirty="0" err="1" smtClean="0"/>
                        <a:t>Preceding</a:t>
                      </a:r>
                      <a:r>
                        <a:rPr lang="fr-FR" baseline="0" dirty="0" smtClean="0"/>
                        <a:t> cycle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Scratch</a:t>
                      </a:r>
                    </a:p>
                    <a:p>
                      <a:r>
                        <a:rPr lang="fr-FR" dirty="0" err="1" smtClean="0"/>
                        <a:t>Preceding</a:t>
                      </a:r>
                      <a:r>
                        <a:rPr lang="fr-FR" baseline="0" dirty="0" smtClean="0"/>
                        <a:t> and </a:t>
                      </a:r>
                      <a:r>
                        <a:rPr lang="fr-FR" baseline="0" dirty="0" err="1" smtClean="0"/>
                        <a:t>same</a:t>
                      </a:r>
                      <a:r>
                        <a:rPr lang="fr-FR" baseline="0" dirty="0" smtClean="0"/>
                        <a:t> cycle</a:t>
                      </a:r>
                      <a:endParaRPr lang="fr-FR" dirty="0"/>
                    </a:p>
                  </a:txBody>
                  <a:tcPr/>
                </a:tc>
              </a:tr>
              <a:tr h="925508">
                <a:tc>
                  <a:txBody>
                    <a:bodyPr/>
                    <a:lstStyle/>
                    <a:p>
                      <a:r>
                        <a:rPr lang="fr-FR" dirty="0" smtClean="0"/>
                        <a:t>design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RCT of prospective</a:t>
                      </a:r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RCT/</a:t>
                      </a:r>
                      <a:r>
                        <a:rPr lang="fr-FR" dirty="0" err="1" smtClean="0"/>
                        <a:t>prosective</a:t>
                      </a:r>
                      <a:r>
                        <a:rPr lang="fr-FR" dirty="0" smtClean="0"/>
                        <a:t>/</a:t>
                      </a:r>
                      <a:r>
                        <a:rPr lang="fr-FR" dirty="0" err="1" smtClean="0"/>
                        <a:t>retrospective</a:t>
                      </a:r>
                      <a:r>
                        <a:rPr lang="fr-FR" dirty="0" smtClean="0"/>
                        <a:t>/</a:t>
                      </a:r>
                      <a:endParaRPr lang="fr-FR" dirty="0"/>
                    </a:p>
                  </a:txBody>
                  <a:tcPr/>
                </a:tc>
              </a:tr>
              <a:tr h="536207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536207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"/>
            <a:ext cx="8712968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val 4"/>
          <p:cNvSpPr/>
          <p:nvPr/>
        </p:nvSpPr>
        <p:spPr>
          <a:xfrm>
            <a:off x="2267744" y="2708920"/>
            <a:ext cx="432048" cy="216024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>
              <a:noFill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979712" y="4365104"/>
            <a:ext cx="7200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491880" y="5085184"/>
            <a:ext cx="8640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915816" y="5661248"/>
            <a:ext cx="13681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915816" y="6669360"/>
            <a:ext cx="12961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7092280" y="2204864"/>
            <a:ext cx="504056" cy="2880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Oval 15"/>
          <p:cNvSpPr/>
          <p:nvPr/>
        </p:nvSpPr>
        <p:spPr>
          <a:xfrm>
            <a:off x="6660232" y="5157192"/>
            <a:ext cx="504056" cy="2880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Oval 16"/>
          <p:cNvSpPr/>
          <p:nvPr/>
        </p:nvSpPr>
        <p:spPr>
          <a:xfrm>
            <a:off x="7308304" y="3717032"/>
            <a:ext cx="504056" cy="2880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8640"/>
            <a:ext cx="9144000" cy="6264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val 4"/>
          <p:cNvSpPr/>
          <p:nvPr/>
        </p:nvSpPr>
        <p:spPr>
          <a:xfrm>
            <a:off x="2051720" y="5373216"/>
            <a:ext cx="1728192" cy="3600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870</TotalTime>
  <Words>441</Words>
  <Application>Microsoft Office PowerPoint</Application>
  <PresentationFormat>On-screen Show (4:3)</PresentationFormat>
  <Paragraphs>83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Endometrial injury </vt:lpstr>
      <vt:lpstr>Theorie</vt:lpstr>
      <vt:lpstr>Hoe? </vt:lpstr>
      <vt:lpstr>Wat is de evidentie</vt:lpstr>
      <vt:lpstr>Recentste review en meta- analyse</vt:lpstr>
      <vt:lpstr>Slide 6</vt:lpstr>
      <vt:lpstr>inclusie</vt:lpstr>
      <vt:lpstr>Slide 8</vt:lpstr>
      <vt:lpstr>Slide 9</vt:lpstr>
      <vt:lpstr>Slide 10</vt:lpstr>
      <vt:lpstr>Slide 11</vt:lpstr>
      <vt:lpstr>Slide 12</vt:lpstr>
      <vt:lpstr>Slide 13</vt:lpstr>
      <vt:lpstr>Slide 14</vt:lpstr>
      <vt:lpstr>Twee RCTs met negatieve resultaten</vt:lpstr>
      <vt:lpstr>Slide 16</vt:lpstr>
      <vt:lpstr>Slide 17</vt:lpstr>
      <vt:lpstr>Recentste trials</vt:lpstr>
      <vt:lpstr>Hyscopie versus hyscopie+biospie</vt:lpstr>
      <vt:lpstr>Slide 20</vt:lpstr>
      <vt:lpstr>Cochrane review</vt:lpstr>
      <vt:lpstr>Slide 22</vt:lpstr>
      <vt:lpstr>besluit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Endometrial injury</dc:title>
  <dc:creator>Nathalie Dhont</dc:creator>
  <cp:lastModifiedBy>Nathalie Dhont</cp:lastModifiedBy>
  <cp:revision>85</cp:revision>
  <dcterms:created xsi:type="dcterms:W3CDTF">2014-02-03T14:14:15Z</dcterms:created>
  <dcterms:modified xsi:type="dcterms:W3CDTF">2014-02-17T13:52:53Z</dcterms:modified>
</cp:coreProperties>
</file>