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3231"/>
    <a:srgbClr val="445765"/>
    <a:srgbClr val="9D8A6C"/>
    <a:srgbClr val="585387"/>
    <a:srgbClr val="02A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1628800"/>
            <a:ext cx="6840760" cy="18002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6400800" cy="1320552"/>
          </a:xfrm>
        </p:spPr>
        <p:txBody>
          <a:bodyPr/>
          <a:lstStyle>
            <a:lvl1pPr marL="720725" indent="0" algn="l">
              <a:buNone/>
              <a:defRPr>
                <a:solidFill>
                  <a:srgbClr val="9D8A6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5EB7E-D195-4A76-B9FE-B6BAAED5F71E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61AB7-D7C8-41FD-8F5B-362DBD30B1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5EB7E-D195-4A76-B9FE-B6BAAED5F71E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61AB7-D7C8-41FD-8F5B-362DBD30B1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192688" cy="778098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445765"/>
                </a:solidFill>
                <a:latin typeface="Trebuchet MS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916832"/>
            <a:ext cx="6840760" cy="4536504"/>
          </a:xfrm>
        </p:spPr>
        <p:txBody>
          <a:bodyPr/>
          <a:lstStyle>
            <a:lvl1pPr>
              <a:buNone/>
              <a:defRPr sz="2400" b="1">
                <a:solidFill>
                  <a:srgbClr val="763231"/>
                </a:solidFill>
                <a:latin typeface="Trebuchet MS" pitchFamily="34" charset="0"/>
              </a:defRPr>
            </a:lvl1pPr>
            <a:lvl2pPr marL="0" indent="0">
              <a:buNone/>
              <a:defRPr sz="2400" b="1">
                <a:solidFill>
                  <a:srgbClr val="763231"/>
                </a:solidFill>
                <a:latin typeface="Trebuchet MS" pitchFamily="34" charset="0"/>
              </a:defRPr>
            </a:lvl2pPr>
            <a:lvl3pPr marL="0" indent="0">
              <a:buNone/>
              <a:defRPr sz="2000" b="1" i="1">
                <a:solidFill>
                  <a:srgbClr val="763231"/>
                </a:solidFill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5EB7E-D195-4A76-B9FE-B6BAAED5F71E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61AB7-D7C8-41FD-8F5B-362DBD30B1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5EB7E-D195-4A76-B9FE-B6BAAED5F71E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61AB7-D7C8-41FD-8F5B-362DBD30B1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5EB7E-D195-4A76-B9FE-B6BAAED5F71E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61AB7-D7C8-41FD-8F5B-362DBD30B1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5EB7E-D195-4A76-B9FE-B6BAAED5F71E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61AB7-D7C8-41FD-8F5B-362DBD30B1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5EB7E-D195-4A76-B9FE-B6BAAED5F71E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61AB7-D7C8-41FD-8F5B-362DBD30B1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5EB7E-D195-4A76-B9FE-B6BAAED5F71E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61AB7-D7C8-41FD-8F5B-362DBD30B1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5EB7E-D195-4A76-B9FE-B6BAAED5F71E}" type="datetimeFigureOut">
              <a:rPr lang="en-US" smtClean="0"/>
              <a:pPr/>
              <a:t>9/20/2013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761AB7-D7C8-41FD-8F5B-362DBD30B1C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12776" y="1124744"/>
            <a:ext cx="703163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7624" y="1988840"/>
            <a:ext cx="6887616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rgbClr val="445765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rgbClr val="763231"/>
          </a:solidFill>
          <a:latin typeface="Trebuchet MS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rgbClr val="763231"/>
          </a:solidFill>
          <a:latin typeface="Trebuchet MS" pitchFamily="34" charset="0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i="1" kern="1200">
          <a:solidFill>
            <a:srgbClr val="76323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5.avi"/><Relationship Id="rId7" Type="http://schemas.openxmlformats.org/officeDocument/2006/relationships/image" Target="../media/image8.png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5.avi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jpeg"/><Relationship Id="rId2" Type="http://schemas.openxmlformats.org/officeDocument/2006/relationships/video" Target="../media/media6.avi"/><Relationship Id="rId1" Type="http://schemas.microsoft.com/office/2007/relationships/media" Target="../media/media6.avi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microsoft.com/office/2007/relationships/media" Target="../media/media2.avi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11" Type="http://schemas.openxmlformats.org/officeDocument/2006/relationships/image" Target="../media/image6.png"/><Relationship Id="rId5" Type="http://schemas.microsoft.com/office/2007/relationships/media" Target="../media/media3.avi"/><Relationship Id="rId10" Type="http://schemas.openxmlformats.org/officeDocument/2006/relationships/image" Target="../media/image5.png"/><Relationship Id="rId4" Type="http://schemas.openxmlformats.org/officeDocument/2006/relationships/video" Target="../media/media2.avi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5616" y="1844824"/>
            <a:ext cx="6768752" cy="1584175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Bloedvaten op leeftijd:</a:t>
            </a:r>
            <a:br>
              <a:rPr lang="nl-BE" dirty="0" smtClean="0"/>
            </a:br>
            <a:r>
              <a:rPr lang="nl-BE" dirty="0" smtClean="0"/>
              <a:t>hypertensie en claudicatio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6400800" cy="1320552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Martijn Grieten</a:t>
            </a:r>
          </a:p>
          <a:p>
            <a:r>
              <a:rPr lang="nl-BE" dirty="0" smtClean="0"/>
              <a:t>Medische Beeldvorming</a:t>
            </a:r>
          </a:p>
          <a:p>
            <a:r>
              <a:rPr lang="nl-BE" dirty="0" smtClean="0"/>
              <a:t>Zaterdag 21 september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700808"/>
            <a:ext cx="7200800" cy="453650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/>
              <a:t>Frequent probleem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/>
              <a:t>Uitsluiten nierarteriestenose als oorzaak hypertensie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/>
              <a:t>Diagnostisch arsenaal zelfde als bij claudicatio</a:t>
            </a:r>
          </a:p>
          <a:p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/>
              <a:t>Bloedvaten op leeftijd</a:t>
            </a:r>
            <a:r>
              <a:rPr lang="nl-BE" dirty="0" smtClean="0"/>
              <a:t>: HYPERTENSIE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700808"/>
            <a:ext cx="6840760" cy="453650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fr-BE" dirty="0" smtClean="0"/>
              <a:t>Echo-duplex:</a:t>
            </a:r>
          </a:p>
          <a:p>
            <a:pPr marL="985838" lvl="2">
              <a:buFont typeface="Arial" pitchFamily="34" charset="0"/>
              <a:buChar char="•"/>
            </a:pPr>
            <a:r>
              <a:rPr lang="fr-BE" b="0" i="0" dirty="0"/>
              <a:t> </a:t>
            </a:r>
            <a:r>
              <a:rPr lang="fr-BE" b="0" i="0" dirty="0" err="1" smtClean="0"/>
              <a:t>Algemene</a:t>
            </a:r>
            <a:r>
              <a:rPr lang="fr-BE" b="0" i="0" dirty="0" smtClean="0"/>
              <a:t> </a:t>
            </a:r>
            <a:r>
              <a:rPr lang="fr-BE" b="0" i="0" dirty="0" err="1"/>
              <a:t>oppuntstelling</a:t>
            </a:r>
            <a:r>
              <a:rPr lang="fr-BE" b="0" i="0" dirty="0"/>
              <a:t> </a:t>
            </a:r>
            <a:r>
              <a:rPr lang="fr-BE" b="0" i="0" dirty="0" err="1" smtClean="0"/>
              <a:t>hypertensie</a:t>
            </a:r>
            <a:r>
              <a:rPr lang="fr-BE" b="0" i="0" dirty="0" smtClean="0"/>
              <a:t> </a:t>
            </a:r>
          </a:p>
          <a:p>
            <a:pPr marL="985838" lvl="2">
              <a:buFont typeface="Arial" pitchFamily="34" charset="0"/>
              <a:buChar char="•"/>
            </a:pPr>
            <a:r>
              <a:rPr lang="fr-BE" b="0" i="0" dirty="0"/>
              <a:t> </a:t>
            </a:r>
            <a:r>
              <a:rPr lang="fr-BE" b="0" i="0" dirty="0" err="1" smtClean="0"/>
              <a:t>Operator</a:t>
            </a:r>
            <a:r>
              <a:rPr lang="fr-BE" b="0" i="0" dirty="0" smtClean="0"/>
              <a:t> </a:t>
            </a:r>
            <a:r>
              <a:rPr lang="fr-BE" b="0" i="0" dirty="0" err="1" smtClean="0"/>
              <a:t>dependent</a:t>
            </a:r>
            <a:endParaRPr lang="fr-BE" b="0" i="0" dirty="0" smtClean="0"/>
          </a:p>
          <a:p>
            <a:pPr marL="985838" lvl="2">
              <a:buFont typeface="Arial" pitchFamily="34" charset="0"/>
              <a:buChar char="•"/>
            </a:pPr>
            <a:r>
              <a:rPr lang="fr-BE" b="0" i="0" dirty="0"/>
              <a:t> </a:t>
            </a:r>
            <a:r>
              <a:rPr lang="fr-BE" b="0" i="0" dirty="0" err="1" smtClean="0"/>
              <a:t>Grote</a:t>
            </a:r>
            <a:r>
              <a:rPr lang="fr-BE" b="0" i="0" dirty="0" smtClean="0"/>
              <a:t> inter- en intra-</a:t>
            </a:r>
            <a:r>
              <a:rPr lang="fr-BE" b="0" i="0" dirty="0" err="1" smtClean="0"/>
              <a:t>operator</a:t>
            </a:r>
            <a:r>
              <a:rPr lang="fr-BE" b="0" i="0" dirty="0" smtClean="0"/>
              <a:t> </a:t>
            </a:r>
            <a:r>
              <a:rPr lang="fr-BE" b="0" i="0" dirty="0" err="1" smtClean="0"/>
              <a:t>variabiliteit</a:t>
            </a:r>
            <a:endParaRPr lang="fr-BE" b="0" i="0" dirty="0" smtClean="0"/>
          </a:p>
          <a:p>
            <a:pPr marL="985838" lvl="2">
              <a:buFont typeface="Arial" pitchFamily="34" charset="0"/>
              <a:buChar char="•"/>
            </a:pPr>
            <a:r>
              <a:rPr lang="fr-BE" b="0" i="0" dirty="0"/>
              <a:t> </a:t>
            </a:r>
            <a:r>
              <a:rPr lang="fr-BE" b="0" i="0" dirty="0" err="1" smtClean="0"/>
              <a:t>Patiëntfactoren</a:t>
            </a:r>
            <a:r>
              <a:rPr lang="fr-BE" b="0" i="0" dirty="0" smtClean="0"/>
              <a:t>: </a:t>
            </a:r>
            <a:r>
              <a:rPr lang="fr-BE" b="0" i="0" dirty="0" err="1" smtClean="0"/>
              <a:t>obesitas</a:t>
            </a:r>
            <a:endParaRPr lang="fr-BE" b="0" i="0" dirty="0" smtClean="0"/>
          </a:p>
          <a:p>
            <a:pPr marL="985838" lvl="2">
              <a:buFont typeface="Arial" pitchFamily="34" charset="0"/>
              <a:buChar char="•"/>
            </a:pPr>
            <a:r>
              <a:rPr lang="fr-BE" b="0" i="0" dirty="0"/>
              <a:t> </a:t>
            </a:r>
            <a:r>
              <a:rPr lang="fr-BE" b="0" i="0" dirty="0" smtClean="0"/>
              <a:t>Indien </a:t>
            </a:r>
            <a:r>
              <a:rPr lang="fr-BE" b="0" i="0" dirty="0" err="1" smtClean="0"/>
              <a:t>positief</a:t>
            </a:r>
            <a:r>
              <a:rPr lang="fr-BE" b="0" i="0" dirty="0" smtClean="0"/>
              <a:t>: </a:t>
            </a:r>
            <a:r>
              <a:rPr lang="fr-BE" b="0" i="0" dirty="0" err="1" smtClean="0"/>
              <a:t>verdere</a:t>
            </a:r>
            <a:r>
              <a:rPr lang="fr-BE" b="0" i="0" dirty="0" smtClean="0"/>
              <a:t> </a:t>
            </a:r>
            <a:r>
              <a:rPr lang="fr-BE" b="0" i="0" dirty="0" err="1" smtClean="0"/>
              <a:t>beeldvorming</a:t>
            </a:r>
            <a:r>
              <a:rPr lang="fr-BE" b="0" i="0" dirty="0" smtClean="0"/>
              <a:t> </a:t>
            </a:r>
            <a:r>
              <a:rPr lang="fr-BE" b="0" i="0" dirty="0" err="1" smtClean="0"/>
              <a:t>nodig</a:t>
            </a:r>
            <a:endParaRPr lang="fr-BE" b="0" i="0" dirty="0" smtClean="0"/>
          </a:p>
          <a:p>
            <a:pPr marL="985838" lvl="2"/>
            <a:endParaRPr lang="fr-BE" sz="800" b="0" i="0" dirty="0"/>
          </a:p>
          <a:p>
            <a:pPr>
              <a:buFont typeface="Wingdings" pitchFamily="2" charset="2"/>
              <a:buChar char="§"/>
            </a:pPr>
            <a:r>
              <a:rPr lang="fr-BE" dirty="0" smtClean="0"/>
              <a:t>MR </a:t>
            </a:r>
            <a:r>
              <a:rPr lang="fr-BE" dirty="0" err="1" smtClean="0"/>
              <a:t>angiografie</a:t>
            </a:r>
            <a:r>
              <a:rPr lang="fr-BE" dirty="0" smtClean="0"/>
              <a:t> </a:t>
            </a:r>
          </a:p>
          <a:p>
            <a:pPr marL="0" indent="0"/>
            <a:endParaRPr lang="fr-BE" sz="800" b="0" dirty="0"/>
          </a:p>
          <a:p>
            <a:pPr>
              <a:buFont typeface="Wingdings" pitchFamily="2" charset="2"/>
              <a:buChar char="§"/>
            </a:pPr>
            <a:r>
              <a:rPr lang="fr-BE" dirty="0" smtClean="0"/>
              <a:t>CT </a:t>
            </a:r>
            <a:r>
              <a:rPr lang="fr-BE" dirty="0" err="1" smtClean="0"/>
              <a:t>angiografie</a:t>
            </a:r>
            <a:r>
              <a:rPr lang="fr-BE" dirty="0" smtClean="0"/>
              <a:t>: </a:t>
            </a:r>
            <a:r>
              <a:rPr lang="fr-BE" sz="2000" b="0" i="0" dirty="0" err="1" smtClean="0"/>
              <a:t>bij</a:t>
            </a:r>
            <a:r>
              <a:rPr lang="fr-BE" sz="2000" b="0" i="0" dirty="0" smtClean="0"/>
              <a:t> contra-</a:t>
            </a:r>
            <a:r>
              <a:rPr lang="fr-BE" sz="2000" b="0" i="0" dirty="0" err="1" smtClean="0"/>
              <a:t>indicatie</a:t>
            </a:r>
            <a:r>
              <a:rPr lang="fr-BE" sz="2000" b="0" i="0" dirty="0" smtClean="0"/>
              <a:t> MRI</a:t>
            </a:r>
          </a:p>
          <a:p>
            <a:pPr marL="0" indent="0"/>
            <a:endParaRPr lang="fr-BE" sz="900" b="0" i="0" dirty="0"/>
          </a:p>
          <a:p>
            <a:pPr>
              <a:buFont typeface="Wingdings" pitchFamily="2" charset="2"/>
              <a:buChar char="§"/>
            </a:pPr>
            <a:r>
              <a:rPr lang="fr-BE" dirty="0" err="1"/>
              <a:t>Klassieke</a:t>
            </a:r>
            <a:r>
              <a:rPr lang="fr-BE" dirty="0"/>
              <a:t> DSA: </a:t>
            </a:r>
          </a:p>
          <a:p>
            <a:pPr marL="1163638" lvl="3" indent="-177800">
              <a:buFont typeface="Arial" pitchFamily="34" charset="0"/>
              <a:buChar char="•"/>
            </a:pPr>
            <a:r>
              <a:rPr lang="fr-BE" b="0" i="0" dirty="0" smtClean="0">
                <a:solidFill>
                  <a:srgbClr val="763231"/>
                </a:solidFill>
              </a:rPr>
              <a:t>Indien </a:t>
            </a:r>
            <a:r>
              <a:rPr lang="fr-BE" b="0" i="0" dirty="0" err="1">
                <a:solidFill>
                  <a:srgbClr val="763231"/>
                </a:solidFill>
              </a:rPr>
              <a:t>geen</a:t>
            </a:r>
            <a:r>
              <a:rPr lang="fr-BE" b="0" i="0" dirty="0">
                <a:solidFill>
                  <a:srgbClr val="763231"/>
                </a:solidFill>
              </a:rPr>
              <a:t> diagnose kan </a:t>
            </a:r>
            <a:r>
              <a:rPr lang="fr-BE" b="0" i="0" dirty="0" err="1">
                <a:solidFill>
                  <a:srgbClr val="763231"/>
                </a:solidFill>
              </a:rPr>
              <a:t>bekomen</a:t>
            </a:r>
            <a:r>
              <a:rPr lang="fr-BE" b="0" i="0" dirty="0">
                <a:solidFill>
                  <a:srgbClr val="763231"/>
                </a:solidFill>
              </a:rPr>
              <a:t> </a:t>
            </a:r>
            <a:r>
              <a:rPr lang="fr-BE" b="0" i="0" dirty="0" err="1" smtClean="0">
                <a:solidFill>
                  <a:srgbClr val="763231"/>
                </a:solidFill>
              </a:rPr>
              <a:t>worden</a:t>
            </a:r>
            <a:endParaRPr lang="fr-BE" b="0" i="0" dirty="0">
              <a:solidFill>
                <a:srgbClr val="763231"/>
              </a:solidFill>
            </a:endParaRPr>
          </a:p>
          <a:p>
            <a:pPr marL="1163638" lvl="3" indent="-177800">
              <a:buFont typeface="Arial" pitchFamily="34" charset="0"/>
              <a:buChar char="•"/>
            </a:pPr>
            <a:r>
              <a:rPr lang="fr-BE" b="0" i="0" dirty="0" err="1" smtClean="0">
                <a:solidFill>
                  <a:srgbClr val="763231"/>
                </a:solidFill>
              </a:rPr>
              <a:t>Therapie</a:t>
            </a:r>
            <a:r>
              <a:rPr lang="fr-BE" b="0" i="0" dirty="0" smtClean="0">
                <a:solidFill>
                  <a:srgbClr val="763231"/>
                </a:solidFill>
              </a:rPr>
              <a:t> </a:t>
            </a:r>
            <a:endParaRPr lang="fr-BE" b="0" i="0" dirty="0">
              <a:solidFill>
                <a:srgbClr val="763231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smtClean="0"/>
              <a:t>Angio </a:t>
            </a:r>
            <a:r>
              <a:rPr lang="nl-BE" dirty="0" err="1" smtClean="0"/>
              <a:t>nierarteries</a:t>
            </a:r>
            <a:r>
              <a:rPr lang="nl-BE" dirty="0" smtClean="0"/>
              <a:t>: welke techniek?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700808"/>
            <a:ext cx="6408712" cy="504056"/>
          </a:xfrm>
        </p:spPr>
        <p:txBody>
          <a:bodyPr>
            <a:normAutofit/>
          </a:bodyPr>
          <a:lstStyle/>
          <a:p>
            <a:pPr marL="0" indent="0"/>
            <a:r>
              <a:rPr lang="fr-BE" dirty="0" smtClean="0">
                <a:solidFill>
                  <a:srgbClr val="FF0000"/>
                </a:solidFill>
              </a:rPr>
              <a:t>1. </a:t>
            </a:r>
            <a:r>
              <a:rPr lang="fr-BE" dirty="0" smtClean="0"/>
              <a:t>MR </a:t>
            </a:r>
            <a:r>
              <a:rPr lang="fr-BE" dirty="0" err="1" smtClean="0"/>
              <a:t>angiografie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smtClean="0"/>
              <a:t>Angio </a:t>
            </a:r>
            <a:r>
              <a:rPr lang="nl-BE" dirty="0" err="1" smtClean="0"/>
              <a:t>nierarteries</a:t>
            </a:r>
            <a:r>
              <a:rPr lang="nl-BE" dirty="0" smtClean="0"/>
              <a:t>: welke techniek?</a:t>
            </a:r>
            <a:endParaRPr lang="en-US" dirty="0"/>
          </a:p>
        </p:txBody>
      </p:sp>
      <p:pic>
        <p:nvPicPr>
          <p:cNvPr id="6" name="mip1 nie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9824" y="1844824"/>
            <a:ext cx="1728192" cy="1728192"/>
          </a:xfrm>
          <a:prstGeom prst="rect">
            <a:avLst/>
          </a:prstGeom>
          <a:ln w="31750">
            <a:solidFill>
              <a:srgbClr val="763231"/>
            </a:solidFill>
          </a:ln>
        </p:spPr>
      </p:pic>
      <p:pic>
        <p:nvPicPr>
          <p:cNvPr id="7" name="mip 2 nier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12160" y="1844824"/>
            <a:ext cx="1728192" cy="1728192"/>
          </a:xfrm>
          <a:prstGeom prst="rect">
            <a:avLst/>
          </a:prstGeom>
          <a:ln w="31750">
            <a:solidFill>
              <a:srgbClr val="76323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1115616" y="3717032"/>
            <a:ext cx="75608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FF0000"/>
                </a:solidFill>
                <a:latin typeface="Trebuchet MS" pitchFamily="34" charset="0"/>
              </a:rPr>
              <a:t>2. </a:t>
            </a:r>
            <a:r>
              <a:rPr lang="fr-BE" sz="2400" b="1" dirty="0">
                <a:solidFill>
                  <a:srgbClr val="763231"/>
                </a:solidFill>
                <a:latin typeface="Trebuchet MS" pitchFamily="34" charset="0"/>
              </a:rPr>
              <a:t>CT </a:t>
            </a:r>
            <a:r>
              <a:rPr lang="fr-BE" sz="2400" b="1" dirty="0" err="1">
                <a:solidFill>
                  <a:srgbClr val="763231"/>
                </a:solidFill>
                <a:latin typeface="Trebuchet MS" pitchFamily="34" charset="0"/>
              </a:rPr>
              <a:t>angiografie</a:t>
            </a:r>
            <a:r>
              <a:rPr lang="fr-BE" sz="2400" b="1" dirty="0">
                <a:solidFill>
                  <a:srgbClr val="763231"/>
                </a:solidFill>
                <a:latin typeface="Trebuchet MS" pitchFamily="34" charset="0"/>
              </a:rPr>
              <a:t> </a:t>
            </a:r>
            <a:r>
              <a:rPr lang="fr-BE" sz="2000" dirty="0">
                <a:solidFill>
                  <a:srgbClr val="763231"/>
                </a:solidFill>
                <a:latin typeface="Trebuchet MS" pitchFamily="34" charset="0"/>
              </a:rPr>
              <a:t>(</a:t>
            </a:r>
            <a:r>
              <a:rPr lang="fr-BE" sz="2000" dirty="0" err="1">
                <a:solidFill>
                  <a:srgbClr val="763231"/>
                </a:solidFill>
                <a:latin typeface="Trebuchet MS" pitchFamily="34" charset="0"/>
              </a:rPr>
              <a:t>bij</a:t>
            </a:r>
            <a:r>
              <a:rPr lang="fr-BE" sz="2000" dirty="0">
                <a:solidFill>
                  <a:srgbClr val="763231"/>
                </a:solidFill>
                <a:latin typeface="Trebuchet MS" pitchFamily="34" charset="0"/>
              </a:rPr>
              <a:t> contra-</a:t>
            </a:r>
            <a:r>
              <a:rPr lang="fr-BE" sz="2000" dirty="0" err="1">
                <a:solidFill>
                  <a:srgbClr val="763231"/>
                </a:solidFill>
                <a:latin typeface="Trebuchet MS" pitchFamily="34" charset="0"/>
              </a:rPr>
              <a:t>indicatie</a:t>
            </a:r>
            <a:r>
              <a:rPr lang="fr-BE" sz="2000" dirty="0">
                <a:solidFill>
                  <a:srgbClr val="763231"/>
                </a:solidFill>
                <a:latin typeface="Trebuchet MS" pitchFamily="34" charset="0"/>
              </a:rPr>
              <a:t> MRI)</a:t>
            </a:r>
          </a:p>
          <a:p>
            <a:pPr lvl="2">
              <a:buFont typeface="Arial" pitchFamily="34" charset="0"/>
              <a:buChar char="•"/>
            </a:pPr>
            <a:endParaRPr lang="fr-BE" sz="2400" dirty="0">
              <a:solidFill>
                <a:srgbClr val="763231"/>
              </a:solidFill>
              <a:latin typeface="Trebuchet MS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BE" sz="2400" dirty="0" smtClean="0">
                <a:solidFill>
                  <a:srgbClr val="763231"/>
                </a:solidFill>
                <a:latin typeface="Trebuchet MS" pitchFamily="34" charset="0"/>
              </a:rPr>
              <a:t> Echo-duplex</a:t>
            </a:r>
          </a:p>
          <a:p>
            <a:pPr marL="171450" indent="-171450">
              <a:buFont typeface="Wingdings" pitchFamily="2" charset="2"/>
              <a:buChar char="§"/>
            </a:pPr>
            <a:endParaRPr lang="fr-BE" sz="800" dirty="0">
              <a:solidFill>
                <a:srgbClr val="763231"/>
              </a:solidFill>
              <a:latin typeface="Trebuchet MS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BE" sz="2400" dirty="0" smtClean="0">
                <a:solidFill>
                  <a:srgbClr val="763231"/>
                </a:solidFill>
                <a:latin typeface="Trebuchet MS" pitchFamily="34" charset="0"/>
              </a:rPr>
              <a:t> </a:t>
            </a:r>
            <a:r>
              <a:rPr lang="fr-BE" sz="2400" dirty="0" err="1" smtClean="0">
                <a:solidFill>
                  <a:srgbClr val="763231"/>
                </a:solidFill>
                <a:latin typeface="Trebuchet MS" pitchFamily="34" charset="0"/>
              </a:rPr>
              <a:t>Klassieke</a:t>
            </a:r>
            <a:r>
              <a:rPr lang="fr-BE" sz="2400" dirty="0" smtClean="0">
                <a:solidFill>
                  <a:srgbClr val="763231"/>
                </a:solidFill>
                <a:latin typeface="Trebuchet MS" pitchFamily="34" charset="0"/>
              </a:rPr>
              <a:t> </a:t>
            </a:r>
            <a:r>
              <a:rPr lang="fr-BE" sz="2400" dirty="0">
                <a:solidFill>
                  <a:srgbClr val="763231"/>
                </a:solidFill>
                <a:latin typeface="Trebuchet MS" pitchFamily="34" charset="0"/>
              </a:rPr>
              <a:t>DSA: </a:t>
            </a:r>
            <a:endParaRPr lang="fr-BE" sz="2400" dirty="0" smtClean="0">
              <a:solidFill>
                <a:srgbClr val="763231"/>
              </a:solidFill>
              <a:latin typeface="Trebuchet MS" pitchFamily="34" charset="0"/>
            </a:endParaRPr>
          </a:p>
          <a:p>
            <a:r>
              <a:rPr lang="fr-BE" sz="2400" b="1" dirty="0">
                <a:solidFill>
                  <a:srgbClr val="763231"/>
                </a:solidFill>
                <a:latin typeface="Trebuchet MS" pitchFamily="34" charset="0"/>
              </a:rPr>
              <a:t>	</a:t>
            </a:r>
            <a:r>
              <a:rPr lang="fr-BE" sz="2000" dirty="0" smtClean="0">
                <a:solidFill>
                  <a:srgbClr val="763231"/>
                </a:solidFill>
                <a:latin typeface="Trebuchet MS" pitchFamily="34" charset="0"/>
              </a:rPr>
              <a:t>- </a:t>
            </a:r>
            <a:r>
              <a:rPr lang="fr-BE" sz="2000" dirty="0">
                <a:solidFill>
                  <a:srgbClr val="763231"/>
                </a:solidFill>
                <a:latin typeface="Trebuchet MS" pitchFamily="34" charset="0"/>
              </a:rPr>
              <a:t>Indien </a:t>
            </a:r>
            <a:r>
              <a:rPr lang="fr-BE" sz="2000" dirty="0" err="1">
                <a:solidFill>
                  <a:srgbClr val="763231"/>
                </a:solidFill>
                <a:latin typeface="Trebuchet MS" pitchFamily="34" charset="0"/>
              </a:rPr>
              <a:t>geen</a:t>
            </a:r>
            <a:r>
              <a:rPr lang="fr-BE" sz="2000" dirty="0">
                <a:solidFill>
                  <a:srgbClr val="763231"/>
                </a:solidFill>
                <a:latin typeface="Trebuchet MS" pitchFamily="34" charset="0"/>
              </a:rPr>
              <a:t> diagnose kan </a:t>
            </a:r>
            <a:r>
              <a:rPr lang="fr-BE" sz="2000" dirty="0" err="1" smtClean="0">
                <a:solidFill>
                  <a:srgbClr val="763231"/>
                </a:solidFill>
                <a:latin typeface="Trebuchet MS" pitchFamily="34" charset="0"/>
              </a:rPr>
              <a:t>bekomen</a:t>
            </a:r>
            <a:r>
              <a:rPr lang="fr-BE" sz="2000" dirty="0" smtClean="0">
                <a:solidFill>
                  <a:srgbClr val="763231"/>
                </a:solidFill>
                <a:latin typeface="Trebuchet MS" pitchFamily="34" charset="0"/>
              </a:rPr>
              <a:t> </a:t>
            </a:r>
            <a:r>
              <a:rPr lang="fr-BE" sz="2000" dirty="0" err="1" smtClean="0">
                <a:solidFill>
                  <a:srgbClr val="763231"/>
                </a:solidFill>
                <a:latin typeface="Trebuchet MS" pitchFamily="34" charset="0"/>
              </a:rPr>
              <a:t>worden</a:t>
            </a:r>
            <a:endParaRPr lang="fr-BE" sz="2000" dirty="0" smtClean="0">
              <a:solidFill>
                <a:srgbClr val="763231"/>
              </a:solidFill>
              <a:latin typeface="Trebuchet MS" pitchFamily="34" charset="0"/>
            </a:endParaRPr>
          </a:p>
          <a:p>
            <a:r>
              <a:rPr lang="fr-BE" sz="2000" dirty="0">
                <a:solidFill>
                  <a:srgbClr val="763231"/>
                </a:solidFill>
                <a:latin typeface="Trebuchet MS" pitchFamily="34" charset="0"/>
              </a:rPr>
              <a:t>	</a:t>
            </a:r>
            <a:r>
              <a:rPr lang="fr-BE" sz="2000" dirty="0" smtClean="0">
                <a:solidFill>
                  <a:srgbClr val="763231"/>
                </a:solidFill>
                <a:latin typeface="Trebuchet MS" pitchFamily="34" charset="0"/>
              </a:rPr>
              <a:t>- </a:t>
            </a:r>
            <a:r>
              <a:rPr lang="fr-BE" sz="2000" dirty="0" err="1" smtClean="0">
                <a:solidFill>
                  <a:srgbClr val="763231"/>
                </a:solidFill>
                <a:latin typeface="Trebuchet MS" pitchFamily="34" charset="0"/>
              </a:rPr>
              <a:t>Therapie</a:t>
            </a:r>
            <a:r>
              <a:rPr lang="fr-BE" sz="2000" dirty="0" smtClean="0">
                <a:solidFill>
                  <a:srgbClr val="763231"/>
                </a:solidFill>
                <a:latin typeface="Trebuchet MS" pitchFamily="34" charset="0"/>
              </a:rPr>
              <a:t> </a:t>
            </a:r>
            <a:endParaRPr lang="fr-BE" sz="2000" dirty="0">
              <a:solidFill>
                <a:srgbClr val="763231"/>
              </a:solidFill>
              <a:latin typeface="Trebuchet MS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481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772816"/>
            <a:ext cx="6840760" cy="4536504"/>
          </a:xfrm>
        </p:spPr>
        <p:txBody>
          <a:bodyPr/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fr-BE" dirty="0" smtClean="0"/>
              <a:t>Duplex:	</a:t>
            </a:r>
            <a:r>
              <a:rPr lang="fr-BE" sz="2000" b="0" dirty="0" smtClean="0"/>
              <a:t>• </a:t>
            </a:r>
            <a:r>
              <a:rPr lang="fr-BE" sz="2000" b="0" dirty="0" err="1" smtClean="0"/>
              <a:t>Goed</a:t>
            </a:r>
            <a:r>
              <a:rPr lang="fr-BE" sz="2000" b="0" dirty="0" smtClean="0"/>
              <a:t> </a:t>
            </a:r>
            <a:r>
              <a:rPr lang="fr-BE" sz="2000" b="0" dirty="0" err="1"/>
              <a:t>screeningsonderzoek</a:t>
            </a:r>
            <a:r>
              <a:rPr lang="fr-BE" sz="2000" b="0" dirty="0"/>
              <a:t> </a:t>
            </a:r>
            <a:r>
              <a:rPr lang="fr-BE" sz="2000" b="0" dirty="0" smtClean="0"/>
              <a:t> </a:t>
            </a:r>
          </a:p>
          <a:p>
            <a:pPr marL="0" indent="0"/>
            <a:r>
              <a:rPr lang="fr-BE" sz="2000" b="0" dirty="0" smtClean="0"/>
              <a:t>		</a:t>
            </a:r>
            <a:r>
              <a:rPr lang="fr-BE" sz="2000" b="0" dirty="0" smtClean="0"/>
              <a:t>• </a:t>
            </a:r>
            <a:r>
              <a:rPr lang="fr-BE" sz="2000" b="0" dirty="0" err="1"/>
              <a:t>P</a:t>
            </a:r>
            <a:r>
              <a:rPr lang="fr-BE" sz="2000" b="0" dirty="0" err="1" smtClean="0"/>
              <a:t>laquekarakterisatie</a:t>
            </a:r>
            <a:r>
              <a:rPr lang="fr-BE" sz="2000" b="0" dirty="0" smtClean="0"/>
              <a:t> </a:t>
            </a:r>
          </a:p>
          <a:p>
            <a:pPr marL="0" indent="0"/>
            <a:r>
              <a:rPr lang="fr-BE" sz="2000" b="0" dirty="0" smtClean="0"/>
              <a:t>		</a:t>
            </a:r>
            <a:r>
              <a:rPr lang="fr-BE" sz="2000" b="0" dirty="0" smtClean="0"/>
              <a:t>• </a:t>
            </a:r>
            <a:r>
              <a:rPr lang="fr-BE" sz="2000" b="0" dirty="0" err="1"/>
              <a:t>S</a:t>
            </a:r>
            <a:r>
              <a:rPr lang="fr-BE" sz="2000" b="0" dirty="0" err="1" smtClean="0"/>
              <a:t>tenosegraad</a:t>
            </a:r>
            <a:endParaRPr lang="fr-BE" sz="2000" b="0" dirty="0"/>
          </a:p>
          <a:p>
            <a:pPr marL="0" indent="0"/>
            <a:r>
              <a:rPr lang="fr-BE" sz="2000" b="0" dirty="0" smtClean="0"/>
              <a:t>		</a:t>
            </a:r>
            <a:r>
              <a:rPr lang="fr-BE" sz="2000" b="0" dirty="0" smtClean="0"/>
              <a:t>• </a:t>
            </a:r>
            <a:r>
              <a:rPr lang="fr-BE" sz="2000" b="0" dirty="0" err="1"/>
              <a:t>D</a:t>
            </a:r>
            <a:r>
              <a:rPr lang="fr-BE" sz="2000" b="0" dirty="0" err="1" smtClean="0"/>
              <a:t>issectie</a:t>
            </a:r>
            <a:endParaRPr lang="fr-BE" sz="2000" b="0" dirty="0"/>
          </a:p>
          <a:p>
            <a:pPr marL="0" indent="0"/>
            <a:r>
              <a:rPr lang="fr-BE" sz="2000" b="0" dirty="0" smtClean="0"/>
              <a:t>		</a:t>
            </a:r>
            <a:r>
              <a:rPr lang="fr-BE" sz="2000" b="0" dirty="0" smtClean="0"/>
              <a:t>• </a:t>
            </a:r>
            <a:r>
              <a:rPr lang="fr-BE" sz="2000" b="0" dirty="0" err="1" smtClean="0"/>
              <a:t>Carotisbifurcatie</a:t>
            </a:r>
            <a:endParaRPr lang="fr-BE" sz="2000" b="0" dirty="0"/>
          </a:p>
          <a:p>
            <a:pPr marL="0" indent="0"/>
            <a:r>
              <a:rPr lang="fr-BE" dirty="0" smtClean="0">
                <a:solidFill>
                  <a:srgbClr val="FF0000"/>
                </a:solidFill>
              </a:rPr>
              <a:t>2.  </a:t>
            </a:r>
            <a:r>
              <a:rPr lang="fr-BE" dirty="0" smtClean="0"/>
              <a:t>MR </a:t>
            </a:r>
            <a:r>
              <a:rPr lang="fr-BE" dirty="0" err="1" smtClean="0"/>
              <a:t>angiografie</a:t>
            </a:r>
            <a:r>
              <a:rPr lang="fr-BE" dirty="0" smtClean="0"/>
              <a:t>: </a:t>
            </a:r>
            <a:r>
              <a:rPr lang="fr-BE" sz="2000" b="0" dirty="0" err="1" smtClean="0"/>
              <a:t>ax</a:t>
            </a:r>
            <a:r>
              <a:rPr lang="fr-BE" sz="2000" b="0" dirty="0" smtClean="0"/>
              <a:t> </a:t>
            </a:r>
            <a:r>
              <a:rPr lang="fr-BE" sz="2000" b="0" dirty="0" err="1"/>
              <a:t>diffusie</a:t>
            </a:r>
            <a:r>
              <a:rPr lang="fr-BE" sz="2000" b="0" dirty="0"/>
              <a:t>, 3D TOF, </a:t>
            </a:r>
            <a:r>
              <a:rPr lang="fr-BE" sz="2000" b="0" dirty="0" err="1"/>
              <a:t>angio</a:t>
            </a:r>
            <a:r>
              <a:rPr lang="fr-BE" sz="2000" b="0" dirty="0"/>
              <a:t> </a:t>
            </a:r>
            <a:r>
              <a:rPr lang="fr-BE" sz="2000" b="0" dirty="0" smtClean="0"/>
              <a:t>HV 				(</a:t>
            </a:r>
            <a:r>
              <a:rPr lang="fr-BE" sz="2000" b="0" dirty="0" err="1" smtClean="0"/>
              <a:t>volledig</a:t>
            </a:r>
            <a:r>
              <a:rPr lang="fr-BE" sz="2000" b="0" dirty="0" smtClean="0"/>
              <a:t> bilan)</a:t>
            </a:r>
            <a:endParaRPr lang="fr-BE" sz="2000" b="0" dirty="0"/>
          </a:p>
          <a:p>
            <a:pPr marL="0" indent="0"/>
            <a:r>
              <a:rPr lang="fr-BE" dirty="0" smtClean="0">
                <a:solidFill>
                  <a:srgbClr val="FF0000"/>
                </a:solidFill>
              </a:rPr>
              <a:t>3.  </a:t>
            </a:r>
            <a:r>
              <a:rPr lang="fr-BE" dirty="0" smtClean="0"/>
              <a:t>CT </a:t>
            </a:r>
            <a:r>
              <a:rPr lang="fr-BE" dirty="0" err="1" smtClean="0"/>
              <a:t>angiografie</a:t>
            </a:r>
            <a:r>
              <a:rPr lang="fr-BE" dirty="0" smtClean="0"/>
              <a:t>: </a:t>
            </a:r>
          </a:p>
          <a:p>
            <a:pPr marL="1436688" lvl="3" indent="-179388">
              <a:buFont typeface="Arial" panose="020B0604020202020204" pitchFamily="34" charset="0"/>
              <a:buChar char="•"/>
            </a:pPr>
            <a:r>
              <a:rPr lang="fr-BE" b="0" i="0" dirty="0" err="1" smtClean="0">
                <a:solidFill>
                  <a:srgbClr val="763231"/>
                </a:solidFill>
              </a:rPr>
              <a:t>Urgentie</a:t>
            </a:r>
            <a:endParaRPr lang="fr-BE" b="0" i="0" dirty="0" smtClean="0">
              <a:solidFill>
                <a:srgbClr val="763231"/>
              </a:solidFill>
            </a:endParaRPr>
          </a:p>
          <a:p>
            <a:pPr marL="1436688" lvl="3" indent="-179388">
              <a:buFont typeface="Arial" panose="020B0604020202020204" pitchFamily="34" charset="0"/>
              <a:buChar char="•"/>
            </a:pPr>
            <a:r>
              <a:rPr lang="fr-BE" b="0" i="0" dirty="0" smtClean="0">
                <a:solidFill>
                  <a:srgbClr val="763231"/>
                </a:solidFill>
              </a:rPr>
              <a:t>Contra-</a:t>
            </a:r>
            <a:r>
              <a:rPr lang="fr-BE" b="0" i="0" dirty="0" err="1" smtClean="0">
                <a:solidFill>
                  <a:srgbClr val="763231"/>
                </a:solidFill>
              </a:rPr>
              <a:t>indicaties</a:t>
            </a:r>
            <a:r>
              <a:rPr lang="fr-BE" b="0" i="0" dirty="0" smtClean="0">
                <a:solidFill>
                  <a:srgbClr val="763231"/>
                </a:solidFill>
              </a:rPr>
              <a:t> MRI</a:t>
            </a:r>
            <a:endParaRPr lang="fr-BE" b="0" i="0" dirty="0">
              <a:solidFill>
                <a:srgbClr val="763231"/>
              </a:solidFill>
            </a:endParaRPr>
          </a:p>
          <a:p>
            <a:pPr marL="0" indent="0"/>
            <a:r>
              <a:rPr lang="fr-BE" dirty="0"/>
              <a:t>DSA </a:t>
            </a:r>
            <a:r>
              <a:rPr lang="fr-BE" dirty="0" err="1"/>
              <a:t>blijft</a:t>
            </a:r>
            <a:r>
              <a:rPr lang="fr-BE" dirty="0"/>
              <a:t> de </a:t>
            </a:r>
            <a:r>
              <a:rPr lang="fr-BE" dirty="0" err="1"/>
              <a:t>gouden</a:t>
            </a:r>
            <a:r>
              <a:rPr lang="fr-BE" dirty="0"/>
              <a:t> </a:t>
            </a:r>
            <a:r>
              <a:rPr lang="fr-BE" dirty="0" err="1" smtClean="0"/>
              <a:t>standaard</a:t>
            </a:r>
            <a:endParaRPr lang="nl-BE" dirty="0"/>
          </a:p>
          <a:p>
            <a:pPr marL="0" indent="0"/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err="1" smtClean="0"/>
              <a:t>Halsvaten</a:t>
            </a:r>
            <a:r>
              <a:rPr lang="nl-BE" dirty="0" smtClean="0"/>
              <a:t>: welke techniek?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subclavian steal.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074445"/>
            <a:ext cx="2265421" cy="2145353"/>
          </a:xfrm>
          <a:prstGeom prst="rect">
            <a:avLst/>
          </a:prstGeom>
          <a:ln w="31750">
            <a:solidFill>
              <a:srgbClr val="763231"/>
            </a:solidFill>
          </a:ln>
        </p:spPr>
      </p:pic>
      <p:pic>
        <p:nvPicPr>
          <p:cNvPr id="10" name="Afbeelding 9" descr="subclavian steal.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5" y="2088044"/>
            <a:ext cx="2243460" cy="2124556"/>
          </a:xfrm>
          <a:prstGeom prst="rect">
            <a:avLst/>
          </a:prstGeom>
          <a:ln w="31750">
            <a:solidFill>
              <a:srgbClr val="763231"/>
            </a:solidFill>
          </a:ln>
        </p:spPr>
      </p:pic>
      <p:grpSp>
        <p:nvGrpSpPr>
          <p:cNvPr id="4" name="Groep 3"/>
          <p:cNvGrpSpPr/>
          <p:nvPr/>
        </p:nvGrpSpPr>
        <p:grpSpPr>
          <a:xfrm>
            <a:off x="1475656" y="1556792"/>
            <a:ext cx="1656184" cy="2333981"/>
            <a:chOff x="1475656" y="1556792"/>
            <a:chExt cx="1656184" cy="23339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1968702"/>
              <a:ext cx="1656184" cy="19220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" name="Tekstvak 10"/>
            <p:cNvSpPr txBox="1"/>
            <p:nvPr/>
          </p:nvSpPr>
          <p:spPr>
            <a:xfrm>
              <a:off x="1633093" y="1556792"/>
              <a:ext cx="1282723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763231"/>
                  </a:solidFill>
                  <a:latin typeface="Trebuchet MS" pitchFamily="34" charset="0"/>
                </a:rPr>
                <a:t>Diffusie</a:t>
              </a:r>
              <a:endParaRPr lang="nl-BE" sz="2400" b="1" dirty="0">
                <a:solidFill>
                  <a:srgbClr val="763231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6" name="Groep 5"/>
          <p:cNvGrpSpPr/>
          <p:nvPr/>
        </p:nvGrpSpPr>
        <p:grpSpPr>
          <a:xfrm>
            <a:off x="1035828" y="3962672"/>
            <a:ext cx="2816092" cy="2418656"/>
            <a:chOff x="1035828" y="3962672"/>
            <a:chExt cx="2816092" cy="241865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11660" y="3962672"/>
              <a:ext cx="1584176" cy="1954415"/>
            </a:xfrm>
            <a:prstGeom prst="rect">
              <a:avLst/>
            </a:prstGeom>
            <a:noFill/>
            <a:ln w="31750">
              <a:solidFill>
                <a:srgbClr val="763231"/>
              </a:solidFill>
              <a:round/>
              <a:headEnd/>
              <a:tailEnd/>
            </a:ln>
            <a:effectLst/>
          </p:spPr>
        </p:pic>
        <p:sp>
          <p:nvSpPr>
            <p:cNvPr id="12" name="Tekstvak 11"/>
            <p:cNvSpPr txBox="1"/>
            <p:nvPr/>
          </p:nvSpPr>
          <p:spPr>
            <a:xfrm>
              <a:off x="1035828" y="5919663"/>
              <a:ext cx="2816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2400" b="1" dirty="0" smtClean="0">
                  <a:solidFill>
                    <a:srgbClr val="763231"/>
                  </a:solidFill>
                  <a:latin typeface="Trebuchet MS" pitchFamily="34" charset="0"/>
                </a:rPr>
                <a:t>3D-TOF zonder Gd</a:t>
              </a:r>
              <a:endParaRPr lang="nl-BE" sz="2400" b="1" dirty="0">
                <a:solidFill>
                  <a:srgbClr val="763231"/>
                </a:solidFill>
                <a:latin typeface="Trebuchet MS" pitchFamily="34" charset="0"/>
              </a:endParaRPr>
            </a:p>
          </p:txBody>
        </p:sp>
      </p:grpSp>
      <p:sp>
        <p:nvSpPr>
          <p:cNvPr id="13" name="Tekstvak 12"/>
          <p:cNvSpPr txBox="1"/>
          <p:nvPr/>
        </p:nvSpPr>
        <p:spPr>
          <a:xfrm>
            <a:off x="4499992" y="1556792"/>
            <a:ext cx="2405467" cy="461665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r>
              <a:rPr lang="nl-BE" sz="2400" b="1" dirty="0" smtClean="0">
                <a:solidFill>
                  <a:srgbClr val="763231"/>
                </a:solidFill>
                <a:latin typeface="Trebuchet MS" pitchFamily="34" charset="0"/>
              </a:rPr>
              <a:t>3D-MRA met Gd</a:t>
            </a:r>
            <a:endParaRPr lang="nl-BE" sz="2400" b="1" dirty="0">
              <a:solidFill>
                <a:srgbClr val="763231"/>
              </a:solidFill>
              <a:latin typeface="Trebuchet MS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err="1" smtClean="0"/>
              <a:t>Halsvaten</a:t>
            </a:r>
            <a:r>
              <a:rPr lang="nl-BE" dirty="0" smtClean="0"/>
              <a:t>: MR angiografie</a:t>
            </a:r>
            <a:endParaRPr lang="en-US" dirty="0"/>
          </a:p>
        </p:txBody>
      </p:sp>
      <p:pic>
        <p:nvPicPr>
          <p:cNvPr id="9" name="halsvate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29335" y="4319736"/>
            <a:ext cx="2133600" cy="2133600"/>
          </a:xfrm>
          <a:prstGeom prst="rect">
            <a:avLst/>
          </a:prstGeom>
          <a:ln w="31750">
            <a:solidFill>
              <a:srgbClr val="763231"/>
            </a:solidFill>
          </a:ln>
        </p:spPr>
      </p:pic>
    </p:spTree>
    <p:extLst>
      <p:ext uri="{BB962C8B-B14F-4D97-AF65-F5344CB8AC3E}">
        <p14:creationId xmlns:p14="http://schemas.microsoft.com/office/powerpoint/2010/main" val="400451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Dank voor uw aandacht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4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/>
              <a:t>Bloedvaten op leeftijd</a:t>
            </a:r>
            <a:r>
              <a:rPr lang="nl-BE" dirty="0" smtClean="0"/>
              <a:t>: ATHEROMATOSE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700808"/>
            <a:ext cx="6840760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2200" b="0" dirty="0" smtClean="0"/>
              <a:t>Zeer frequent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2200" b="0" dirty="0" smtClean="0"/>
              <a:t>Neemt toe in functie van de leeftijd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sz="2200" b="0" dirty="0" smtClean="0"/>
              <a:t>Gekende risicofactoren: 	•  </a:t>
            </a:r>
            <a:r>
              <a:rPr lang="nl-BE" sz="2200" b="0" dirty="0" smtClean="0">
                <a:solidFill>
                  <a:srgbClr val="763231"/>
                </a:solidFill>
              </a:rPr>
              <a:t>Leeftijd</a:t>
            </a:r>
          </a:p>
          <a:p>
            <a:pPr marL="3657600" lvl="8" indent="0">
              <a:buNone/>
            </a:pPr>
            <a:r>
              <a:rPr lang="nl-BE" sz="2200" dirty="0" smtClean="0">
                <a:solidFill>
                  <a:srgbClr val="763231"/>
                </a:solidFill>
                <a:latin typeface="Trebuchet MS" pitchFamily="34" charset="0"/>
              </a:rPr>
              <a:t>•  Roken</a:t>
            </a:r>
          </a:p>
          <a:p>
            <a:pPr marL="3657600" lvl="8" indent="0">
              <a:buNone/>
            </a:pPr>
            <a:r>
              <a:rPr lang="nl-BE" sz="2200" dirty="0" smtClean="0">
                <a:solidFill>
                  <a:srgbClr val="763231"/>
                </a:solidFill>
                <a:latin typeface="Trebuchet MS" pitchFamily="34" charset="0"/>
              </a:rPr>
              <a:t>•  Diabetes</a:t>
            </a:r>
          </a:p>
          <a:p>
            <a:pPr marL="3657600" lvl="8" indent="0">
              <a:buNone/>
            </a:pPr>
            <a:r>
              <a:rPr lang="nl-BE" sz="2200" dirty="0" smtClean="0">
                <a:solidFill>
                  <a:srgbClr val="763231"/>
                </a:solidFill>
                <a:latin typeface="Trebuchet MS" pitchFamily="34" charset="0"/>
              </a:rPr>
              <a:t>•  Lipidenmetabolisme</a:t>
            </a:r>
          </a:p>
          <a:p>
            <a:pPr marL="3657600" lvl="8" indent="0">
              <a:buNone/>
            </a:pPr>
            <a:r>
              <a:rPr lang="nl-BE" sz="2200" dirty="0" smtClean="0">
                <a:solidFill>
                  <a:srgbClr val="763231"/>
                </a:solidFill>
                <a:latin typeface="Trebuchet MS" pitchFamily="34" charset="0"/>
              </a:rPr>
              <a:t>•  Hypertensie</a:t>
            </a:r>
          </a:p>
          <a:p>
            <a:pPr marL="3657600" lvl="8" indent="0">
              <a:buNone/>
            </a:pPr>
            <a:r>
              <a:rPr lang="nl-BE" sz="2200" dirty="0" smtClean="0">
                <a:solidFill>
                  <a:srgbClr val="763231"/>
                </a:solidFill>
                <a:latin typeface="Trebuchet MS" pitchFamily="34" charset="0"/>
              </a:rPr>
              <a:t>•  ….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nl-BE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/>
              <a:t>Echo-duplex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/>
              <a:t>MR angiografie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/>
              <a:t>CT angiografie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/>
              <a:t>Arteriografie: DSA</a:t>
            </a:r>
            <a:endParaRPr lang="nl-BE" b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smtClean="0"/>
              <a:t>Diagnostisch arsenaal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>
                <a:solidFill>
                  <a:srgbClr val="00B050"/>
                </a:solidFill>
              </a:rPr>
              <a:t>Echo-duplex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>
                <a:solidFill>
                  <a:srgbClr val="00B050"/>
                </a:solidFill>
              </a:rPr>
              <a:t>MR angiografie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>
                <a:solidFill>
                  <a:srgbClr val="FF0000"/>
                </a:solidFill>
              </a:rPr>
              <a:t>CT angiografie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>
                <a:solidFill>
                  <a:srgbClr val="FF0000"/>
                </a:solidFill>
              </a:rPr>
              <a:t>Arteriografie: DSA</a:t>
            </a:r>
            <a:endParaRPr lang="nl-BE" b="0" dirty="0">
              <a:solidFill>
                <a:srgbClr val="FF0000"/>
              </a:solidFill>
            </a:endParaRPr>
          </a:p>
        </p:txBody>
      </p:sp>
      <p:sp>
        <p:nvSpPr>
          <p:cNvPr id="6" name="Rechteraccolade 5"/>
          <p:cNvSpPr/>
          <p:nvPr/>
        </p:nvSpPr>
        <p:spPr>
          <a:xfrm>
            <a:off x="3851920" y="2137502"/>
            <a:ext cx="144016" cy="1003466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eraccolade 6"/>
          <p:cNvSpPr/>
          <p:nvPr/>
        </p:nvSpPr>
        <p:spPr>
          <a:xfrm>
            <a:off x="4283968" y="3356992"/>
            <a:ext cx="144016" cy="100811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95936" y="2408403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solidFill>
                  <a:srgbClr val="00B050"/>
                </a:solidFill>
                <a:latin typeface="Trebuchet MS" pitchFamily="34" charset="0"/>
              </a:rPr>
              <a:t>Zonder röntgenstralen</a:t>
            </a:r>
            <a:endParaRPr lang="nl-BE" sz="24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499992" y="3630216"/>
            <a:ext cx="291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FF0000"/>
                </a:solidFill>
                <a:latin typeface="Trebuchet MS" pitchFamily="34" charset="0"/>
              </a:rPr>
              <a:t>M</a:t>
            </a:r>
            <a:r>
              <a:rPr lang="nl-BE" sz="2400" dirty="0" smtClean="0">
                <a:solidFill>
                  <a:srgbClr val="FF0000"/>
                </a:solidFill>
                <a:latin typeface="Trebuchet MS" pitchFamily="34" charset="0"/>
              </a:rPr>
              <a:t>et röntgenstralen</a:t>
            </a:r>
            <a:endParaRPr lang="nl-BE" sz="2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smtClean="0"/>
              <a:t>Diagnostisch arsenaal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>
                <a:solidFill>
                  <a:srgbClr val="00B050"/>
                </a:solidFill>
              </a:rPr>
              <a:t>Echo-duplex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>
                <a:solidFill>
                  <a:srgbClr val="00B050"/>
                </a:solidFill>
              </a:rPr>
              <a:t>MR angiografie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>
                <a:solidFill>
                  <a:srgbClr val="FF0000"/>
                </a:solidFill>
              </a:rPr>
              <a:t>CT angiografie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nl-BE" b="0" dirty="0" smtClean="0">
                <a:solidFill>
                  <a:srgbClr val="FF0000"/>
                </a:solidFill>
              </a:rPr>
              <a:t>Arteriografie: DSA</a:t>
            </a:r>
            <a:endParaRPr lang="nl-BE" b="0" dirty="0">
              <a:solidFill>
                <a:srgbClr val="FF0000"/>
              </a:solidFill>
            </a:endParaRPr>
          </a:p>
        </p:txBody>
      </p:sp>
      <p:sp>
        <p:nvSpPr>
          <p:cNvPr id="6" name="Rechteraccolade 5"/>
          <p:cNvSpPr/>
          <p:nvPr/>
        </p:nvSpPr>
        <p:spPr>
          <a:xfrm>
            <a:off x="3851920" y="2725761"/>
            <a:ext cx="144016" cy="317067"/>
          </a:xfrm>
          <a:prstGeom prst="rightBrace">
            <a:avLst/>
          </a:prstGeom>
          <a:ln w="28575">
            <a:solidFill>
              <a:srgbClr val="7632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eraccolade 6"/>
          <p:cNvSpPr/>
          <p:nvPr/>
        </p:nvSpPr>
        <p:spPr>
          <a:xfrm>
            <a:off x="4283968" y="3356992"/>
            <a:ext cx="144016" cy="1008112"/>
          </a:xfrm>
          <a:prstGeom prst="rightBrace">
            <a:avLst/>
          </a:prstGeom>
          <a:ln w="28575">
            <a:solidFill>
              <a:srgbClr val="4457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445765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95936" y="2699628"/>
            <a:ext cx="201689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BE" sz="2000" b="1" dirty="0" smtClean="0">
                <a:solidFill>
                  <a:srgbClr val="763231"/>
                </a:solidFill>
                <a:latin typeface="Trebuchet MS" pitchFamily="34" charset="0"/>
              </a:rPr>
              <a:t>CM: gadolinium</a:t>
            </a:r>
            <a:endParaRPr lang="nl-BE" sz="2000" b="1" dirty="0">
              <a:solidFill>
                <a:srgbClr val="763231"/>
              </a:solidFill>
              <a:latin typeface="Trebuchet MS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499992" y="3630216"/>
            <a:ext cx="1473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solidFill>
                  <a:srgbClr val="445765"/>
                </a:solidFill>
                <a:latin typeface="Trebuchet MS" pitchFamily="34" charset="0"/>
              </a:rPr>
              <a:t>CM: </a:t>
            </a:r>
            <a:r>
              <a:rPr lang="nl-BE" sz="2000" dirty="0" err="1" smtClean="0">
                <a:solidFill>
                  <a:srgbClr val="445765"/>
                </a:solidFill>
                <a:latin typeface="Trebuchet MS" pitchFamily="34" charset="0"/>
              </a:rPr>
              <a:t>iodium</a:t>
            </a:r>
            <a:endParaRPr lang="nl-BE" sz="2000" dirty="0">
              <a:solidFill>
                <a:srgbClr val="445765"/>
              </a:solidFill>
              <a:latin typeface="Trebuchet MS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smtClean="0"/>
              <a:t>Diagnostisch arsenaal</a:t>
            </a:r>
            <a:endParaRPr lang="en-US" dirty="0"/>
          </a:p>
        </p:txBody>
      </p:sp>
      <p:sp>
        <p:nvSpPr>
          <p:cNvPr id="2" name="Ovaal 1"/>
          <p:cNvSpPr/>
          <p:nvPr/>
        </p:nvSpPr>
        <p:spPr>
          <a:xfrm>
            <a:off x="1619671" y="2699628"/>
            <a:ext cx="541637" cy="400110"/>
          </a:xfrm>
          <a:prstGeom prst="ellipse">
            <a:avLst/>
          </a:prstGeom>
          <a:noFill/>
          <a:ln>
            <a:solidFill>
              <a:srgbClr val="7632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/>
          <p:cNvSpPr/>
          <p:nvPr/>
        </p:nvSpPr>
        <p:spPr>
          <a:xfrm>
            <a:off x="1593942" y="3267664"/>
            <a:ext cx="541637" cy="400110"/>
          </a:xfrm>
          <a:prstGeom prst="ellipse">
            <a:avLst/>
          </a:prstGeom>
          <a:noFill/>
          <a:ln>
            <a:solidFill>
              <a:srgbClr val="445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11"/>
          <p:cNvSpPr/>
          <p:nvPr/>
        </p:nvSpPr>
        <p:spPr>
          <a:xfrm>
            <a:off x="3581101" y="3917771"/>
            <a:ext cx="702867" cy="400110"/>
          </a:xfrm>
          <a:prstGeom prst="ellipse">
            <a:avLst/>
          </a:prstGeom>
          <a:noFill/>
          <a:ln>
            <a:solidFill>
              <a:srgbClr val="445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306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 txBox="1">
            <a:spLocks noGrp="1"/>
          </p:cNvSpPr>
          <p:nvPr>
            <p:ph idx="1"/>
          </p:nvPr>
        </p:nvSpPr>
        <p:spPr>
          <a:xfrm>
            <a:off x="1259632" y="1916832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BE" dirty="0" smtClean="0"/>
              <a:t>Duplex:</a:t>
            </a:r>
          </a:p>
          <a:p>
            <a:pPr marL="712788" lvl="2" indent="190500">
              <a:buFont typeface="Arial" pitchFamily="34" charset="0"/>
              <a:buChar char="•"/>
            </a:pPr>
            <a:r>
              <a:rPr lang="fr-BE" b="0" i="0" dirty="0" err="1" smtClean="0"/>
              <a:t>Eerste</a:t>
            </a:r>
            <a:r>
              <a:rPr lang="fr-BE" b="0" i="0" dirty="0" smtClean="0"/>
              <a:t> </a:t>
            </a:r>
            <a:r>
              <a:rPr lang="fr-BE" b="0" i="0" dirty="0"/>
              <a:t>screening (</a:t>
            </a:r>
            <a:r>
              <a:rPr lang="fr-BE" b="0" i="0" dirty="0" err="1" smtClean="0"/>
              <a:t>bv</a:t>
            </a:r>
            <a:r>
              <a:rPr lang="fr-BE" b="0" i="0" dirty="0" smtClean="0"/>
              <a:t>. </a:t>
            </a:r>
            <a:r>
              <a:rPr lang="fr-BE" b="0" i="0" dirty="0" err="1"/>
              <a:t>bij</a:t>
            </a:r>
            <a:r>
              <a:rPr lang="fr-BE" b="0" i="0" dirty="0"/>
              <a:t> </a:t>
            </a:r>
            <a:r>
              <a:rPr lang="fr-BE" b="0" i="0" dirty="0" err="1"/>
              <a:t>klinische</a:t>
            </a:r>
            <a:r>
              <a:rPr lang="fr-BE" b="0" i="0" dirty="0"/>
              <a:t> </a:t>
            </a:r>
            <a:r>
              <a:rPr lang="fr-BE" b="0" i="0" dirty="0" err="1"/>
              <a:t>twijfel</a:t>
            </a:r>
            <a:r>
              <a:rPr lang="fr-BE" b="0" i="0" dirty="0" smtClean="0"/>
              <a:t>)</a:t>
            </a:r>
          </a:p>
          <a:p>
            <a:pPr marL="712788" lvl="2" indent="190500">
              <a:buFont typeface="Arial" pitchFamily="34" charset="0"/>
              <a:buChar char="•"/>
            </a:pPr>
            <a:r>
              <a:rPr lang="fr-BE" b="0" i="0" dirty="0" err="1" smtClean="0"/>
              <a:t>Gerichte</a:t>
            </a:r>
            <a:r>
              <a:rPr lang="fr-BE" b="0" i="0" dirty="0" smtClean="0"/>
              <a:t> </a:t>
            </a:r>
            <a:r>
              <a:rPr lang="fr-BE" b="0" i="0" dirty="0" err="1"/>
              <a:t>vraagstelling</a:t>
            </a:r>
            <a:r>
              <a:rPr lang="fr-BE" b="0" i="0" dirty="0"/>
              <a:t> (</a:t>
            </a:r>
            <a:r>
              <a:rPr lang="fr-BE" b="0" i="0" dirty="0" err="1"/>
              <a:t>bv</a:t>
            </a:r>
            <a:r>
              <a:rPr lang="fr-BE" b="0" i="0" dirty="0"/>
              <a:t>. </a:t>
            </a:r>
            <a:r>
              <a:rPr lang="fr-BE" b="0" i="0" dirty="0" smtClean="0"/>
              <a:t>patente </a:t>
            </a:r>
            <a:r>
              <a:rPr lang="fr-BE" b="0" i="0" dirty="0" err="1"/>
              <a:t>fem</a:t>
            </a:r>
            <a:r>
              <a:rPr lang="fr-BE" b="0" i="0" dirty="0"/>
              <a:t>. pop</a:t>
            </a:r>
            <a:r>
              <a:rPr lang="fr-BE" b="0" i="0" dirty="0" smtClean="0"/>
              <a:t>?)</a:t>
            </a:r>
          </a:p>
          <a:p>
            <a:pPr marL="712788" lvl="2"/>
            <a:endParaRPr lang="fr-BE" sz="800" b="0" i="0" dirty="0"/>
          </a:p>
          <a:p>
            <a:pPr>
              <a:buFont typeface="Wingdings" pitchFamily="2" charset="2"/>
              <a:buChar char="§"/>
            </a:pPr>
            <a:r>
              <a:rPr lang="fr-BE" dirty="0" smtClean="0"/>
              <a:t>MR </a:t>
            </a:r>
            <a:r>
              <a:rPr lang="fr-BE" dirty="0" err="1" smtClean="0"/>
              <a:t>angiografie</a:t>
            </a:r>
            <a:r>
              <a:rPr lang="fr-BE" dirty="0" smtClean="0"/>
              <a:t> </a:t>
            </a:r>
          </a:p>
          <a:p>
            <a:pPr marL="0" indent="0"/>
            <a:endParaRPr lang="fr-BE" sz="800" b="0" dirty="0" smtClean="0"/>
          </a:p>
          <a:p>
            <a:pPr>
              <a:buFont typeface="Wingdings" pitchFamily="2" charset="2"/>
              <a:buChar char="§"/>
            </a:pPr>
            <a:r>
              <a:rPr lang="fr-BE" dirty="0" smtClean="0"/>
              <a:t>CT </a:t>
            </a:r>
            <a:r>
              <a:rPr lang="fr-BE" dirty="0" err="1" smtClean="0"/>
              <a:t>angiografie</a:t>
            </a:r>
            <a:r>
              <a:rPr lang="fr-BE" dirty="0" smtClean="0"/>
              <a:t>: </a:t>
            </a:r>
            <a:r>
              <a:rPr lang="fr-BE" sz="2000" b="0" dirty="0" err="1" smtClean="0"/>
              <a:t>bij</a:t>
            </a:r>
            <a:r>
              <a:rPr lang="fr-BE" sz="2000" b="0" dirty="0" smtClean="0"/>
              <a:t> contra-</a:t>
            </a:r>
            <a:r>
              <a:rPr lang="fr-BE" sz="2000" b="0" dirty="0" err="1" smtClean="0"/>
              <a:t>indicatie</a:t>
            </a:r>
            <a:r>
              <a:rPr lang="fr-BE" sz="2000" b="0" dirty="0" smtClean="0"/>
              <a:t> MRI</a:t>
            </a:r>
          </a:p>
          <a:p>
            <a:pPr marL="0" indent="0"/>
            <a:endParaRPr lang="fr-BE" sz="800" b="0" dirty="0" smtClean="0"/>
          </a:p>
          <a:p>
            <a:pPr>
              <a:buFont typeface="Wingdings" pitchFamily="2" charset="2"/>
              <a:buChar char="§"/>
            </a:pPr>
            <a:r>
              <a:rPr lang="fr-BE" dirty="0" err="1" smtClean="0"/>
              <a:t>Klassieke</a:t>
            </a:r>
            <a:r>
              <a:rPr lang="fr-BE" dirty="0" smtClean="0"/>
              <a:t> DSA: </a:t>
            </a:r>
          </a:p>
          <a:p>
            <a:pPr marL="712788" lvl="2">
              <a:buFont typeface="Arial" pitchFamily="34" charset="0"/>
              <a:buChar char="•"/>
            </a:pPr>
            <a:r>
              <a:rPr lang="fr-BE" b="0" i="0" dirty="0" smtClean="0"/>
              <a:t> </a:t>
            </a:r>
            <a:r>
              <a:rPr lang="fr-BE" b="0" i="0" dirty="0" err="1" smtClean="0"/>
              <a:t>Blijft</a:t>
            </a:r>
            <a:r>
              <a:rPr lang="fr-BE" b="0" i="0" dirty="0" smtClean="0"/>
              <a:t> de </a:t>
            </a:r>
            <a:r>
              <a:rPr lang="fr-BE" b="0" i="0" dirty="0" err="1" smtClean="0"/>
              <a:t>gouden</a:t>
            </a:r>
            <a:r>
              <a:rPr lang="fr-BE" b="0" i="0" dirty="0" smtClean="0"/>
              <a:t> </a:t>
            </a:r>
            <a:r>
              <a:rPr lang="fr-BE" b="0" i="0" dirty="0" err="1" smtClean="0"/>
              <a:t>standaard</a:t>
            </a:r>
            <a:endParaRPr lang="fr-BE" b="0" i="0" dirty="0" smtClean="0"/>
          </a:p>
          <a:p>
            <a:pPr marL="712788" lvl="2">
              <a:buFont typeface="Arial" pitchFamily="34" charset="0"/>
              <a:buChar char="•"/>
            </a:pPr>
            <a:r>
              <a:rPr lang="fr-BE" b="0" i="0" dirty="0" smtClean="0"/>
              <a:t> Indien </a:t>
            </a:r>
            <a:r>
              <a:rPr lang="fr-BE" b="0" i="0" dirty="0" err="1" smtClean="0"/>
              <a:t>geen</a:t>
            </a:r>
            <a:r>
              <a:rPr lang="fr-BE" b="0" i="0" dirty="0" smtClean="0"/>
              <a:t> diagnose kan </a:t>
            </a:r>
            <a:r>
              <a:rPr lang="fr-BE" b="0" i="0" dirty="0" err="1" smtClean="0"/>
              <a:t>bekomen</a:t>
            </a:r>
            <a:r>
              <a:rPr lang="fr-BE" b="0" i="0" dirty="0" smtClean="0"/>
              <a:t> </a:t>
            </a:r>
            <a:r>
              <a:rPr lang="fr-BE" b="0" i="0" dirty="0" err="1" smtClean="0"/>
              <a:t>worden</a:t>
            </a:r>
            <a:endParaRPr lang="fr-BE" b="0" i="0" dirty="0" smtClean="0"/>
          </a:p>
          <a:p>
            <a:pPr marL="712788" lvl="2">
              <a:buFont typeface="Arial" pitchFamily="34" charset="0"/>
              <a:buChar char="•"/>
            </a:pPr>
            <a:r>
              <a:rPr lang="fr-BE" b="0" i="0" dirty="0" smtClean="0"/>
              <a:t> Acute </a:t>
            </a:r>
            <a:r>
              <a:rPr lang="fr-BE" b="0" i="0" dirty="0" err="1" smtClean="0"/>
              <a:t>ischemie</a:t>
            </a:r>
            <a:r>
              <a:rPr lang="fr-BE" b="0" i="0" dirty="0" smtClean="0"/>
              <a:t> </a:t>
            </a:r>
            <a:r>
              <a:rPr lang="fr-BE" b="0" i="0" dirty="0" err="1" smtClean="0"/>
              <a:t>therapie</a:t>
            </a:r>
            <a:r>
              <a:rPr lang="fr-BE" b="0" i="0" dirty="0" smtClean="0"/>
              <a:t> </a:t>
            </a:r>
          </a:p>
          <a:p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smtClean="0"/>
              <a:t>Claudicatio: welke techniek?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772816"/>
            <a:ext cx="7056784" cy="47525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fr-BE" sz="2600" b="0" dirty="0" err="1" smtClean="0"/>
              <a:t>Onderzoek</a:t>
            </a:r>
            <a:r>
              <a:rPr lang="fr-BE" sz="2600" b="0" dirty="0" smtClean="0"/>
              <a:t>:</a:t>
            </a:r>
            <a:r>
              <a:rPr lang="fr-BE" b="0" dirty="0" smtClean="0"/>
              <a:t>	- </a:t>
            </a:r>
            <a:r>
              <a:rPr lang="fr-BE" b="0" i="0" dirty="0" smtClean="0"/>
              <a:t>10 min </a:t>
            </a:r>
          </a:p>
          <a:p>
            <a:pPr lvl="2"/>
            <a:r>
              <a:rPr lang="fr-BE" sz="2400" b="0" i="0" dirty="0" smtClean="0"/>
              <a:t>		- </a:t>
            </a:r>
            <a:r>
              <a:rPr lang="fr-BE" sz="2400" b="0" i="0" dirty="0" err="1" smtClean="0"/>
              <a:t>gemakkelijk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onderzoek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voor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patiënt</a:t>
            </a:r>
            <a:endParaRPr lang="fr-BE" sz="2400" b="0" i="0" dirty="0" smtClean="0"/>
          </a:p>
          <a:p>
            <a:pPr lvl="2"/>
            <a:r>
              <a:rPr lang="fr-BE" sz="2400" b="0" i="0" dirty="0" smtClean="0"/>
              <a:t>		- </a:t>
            </a:r>
            <a:r>
              <a:rPr lang="fr-BE" sz="2400" b="0" i="0" dirty="0" err="1" smtClean="0"/>
              <a:t>Hoge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technische</a:t>
            </a:r>
            <a:r>
              <a:rPr lang="fr-BE" sz="2400" b="0" i="0" dirty="0" smtClean="0"/>
              <a:t> </a:t>
            </a:r>
            <a:r>
              <a:rPr lang="fr-BE" sz="2400" b="0" i="0" dirty="0" err="1" smtClean="0"/>
              <a:t>succes</a:t>
            </a:r>
            <a:r>
              <a:rPr lang="fr-BE" sz="2400" b="0" i="0" dirty="0" smtClean="0"/>
              <a:t> ratio</a:t>
            </a:r>
          </a:p>
          <a:p>
            <a:pPr lvl="2"/>
            <a:endParaRPr lang="fr-BE" sz="900" b="0" i="0" dirty="0"/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fr-BE" sz="2600" b="0" dirty="0" err="1"/>
              <a:t>Klassieke</a:t>
            </a:r>
            <a:r>
              <a:rPr lang="fr-BE" sz="2600" b="0" dirty="0"/>
              <a:t> </a:t>
            </a:r>
            <a:r>
              <a:rPr lang="fr-BE" sz="2600" b="0" dirty="0" smtClean="0"/>
              <a:t>contra-</a:t>
            </a:r>
            <a:r>
              <a:rPr lang="fr-BE" sz="2600" b="0" dirty="0" err="1" smtClean="0"/>
              <a:t>indicaties</a:t>
            </a:r>
            <a:r>
              <a:rPr lang="fr-BE" sz="2600" b="0" dirty="0" smtClean="0"/>
              <a:t> MRI: </a:t>
            </a:r>
            <a:r>
              <a:rPr lang="fr-BE" b="0" i="0" dirty="0" smtClean="0"/>
              <a:t>Pacemakers, ICD: </a:t>
            </a:r>
            <a:r>
              <a:rPr lang="fr-BE" b="0" i="0" dirty="0" err="1" smtClean="0"/>
              <a:t>frequent</a:t>
            </a:r>
            <a:r>
              <a:rPr lang="fr-BE" b="0" i="0" dirty="0" smtClean="0"/>
              <a:t> </a:t>
            </a:r>
            <a:r>
              <a:rPr lang="fr-BE" b="0" i="0" dirty="0" err="1" smtClean="0"/>
              <a:t>aanwezig</a:t>
            </a:r>
            <a:r>
              <a:rPr lang="fr-BE" b="0" i="0" dirty="0" smtClean="0"/>
              <a:t> in </a:t>
            </a:r>
            <a:r>
              <a:rPr lang="fr-BE" b="0" i="0" dirty="0" err="1" smtClean="0"/>
              <a:t>geriatrische</a:t>
            </a:r>
            <a:r>
              <a:rPr lang="fr-BE" b="0" i="0" dirty="0" smtClean="0"/>
              <a:t> </a:t>
            </a:r>
            <a:r>
              <a:rPr lang="fr-BE" b="0" i="0" dirty="0" err="1" smtClean="0"/>
              <a:t>populatie</a:t>
            </a:r>
            <a:endParaRPr lang="fr-BE" b="0" i="0" dirty="0" smtClean="0"/>
          </a:p>
          <a:p>
            <a:pPr marL="0" indent="0"/>
            <a:endParaRPr lang="fr-BE" sz="2000" b="0" i="0" dirty="0"/>
          </a:p>
          <a:p>
            <a:pPr>
              <a:buFont typeface="Wingdings" pitchFamily="2" charset="2"/>
              <a:buChar char="§"/>
            </a:pPr>
            <a:r>
              <a:rPr lang="fr-BE" sz="2600" b="0" dirty="0" err="1"/>
              <a:t>Metaalartefacten</a:t>
            </a:r>
            <a:r>
              <a:rPr lang="fr-BE" b="0" dirty="0"/>
              <a:t> </a:t>
            </a:r>
            <a:r>
              <a:rPr lang="fr-BE" sz="2000" b="0" dirty="0" smtClean="0"/>
              <a:t>(</a:t>
            </a:r>
            <a:r>
              <a:rPr lang="fr-BE" sz="2000" b="0" i="0" dirty="0" err="1" smtClean="0"/>
              <a:t>bv</a:t>
            </a:r>
            <a:r>
              <a:rPr lang="fr-BE" sz="2000" b="0" i="0" dirty="0" smtClean="0"/>
              <a:t>. </a:t>
            </a:r>
            <a:r>
              <a:rPr lang="fr-BE" sz="2000" b="0" i="0" dirty="0" err="1" smtClean="0"/>
              <a:t>stent</a:t>
            </a:r>
            <a:r>
              <a:rPr lang="fr-BE" sz="2000" b="0" i="0" dirty="0" smtClean="0"/>
              <a:t>, </a:t>
            </a:r>
            <a:r>
              <a:rPr lang="fr-BE" sz="2000" b="0" i="0" dirty="0" err="1" smtClean="0"/>
              <a:t>heupprothesen</a:t>
            </a:r>
            <a:r>
              <a:rPr lang="fr-BE" sz="2000" b="0" i="0" dirty="0" smtClean="0"/>
              <a:t>, </a:t>
            </a:r>
            <a:r>
              <a:rPr lang="fr-BE" sz="2000" b="0" i="0" dirty="0" err="1" smtClean="0"/>
              <a:t>knieprothesen</a:t>
            </a:r>
            <a:r>
              <a:rPr lang="fr-BE" sz="2000" b="0" i="0" dirty="0" smtClean="0"/>
              <a:t>)</a:t>
            </a:r>
          </a:p>
          <a:p>
            <a:pPr marL="0" indent="0"/>
            <a:endParaRPr lang="fr-BE" sz="900" b="0" i="0" dirty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fr-BE" sz="2600" b="0" dirty="0" err="1" smtClean="0"/>
              <a:t>Matige</a:t>
            </a:r>
            <a:r>
              <a:rPr lang="fr-BE" sz="2600" b="0" dirty="0" smtClean="0"/>
              <a:t> </a:t>
            </a:r>
            <a:r>
              <a:rPr lang="fr-BE" sz="2600" b="0" dirty="0" err="1" smtClean="0"/>
              <a:t>spatiële</a:t>
            </a:r>
            <a:r>
              <a:rPr lang="fr-BE" sz="2600" b="0" dirty="0" smtClean="0"/>
              <a:t> </a:t>
            </a:r>
            <a:r>
              <a:rPr lang="fr-BE" sz="2600" b="0" dirty="0" err="1" smtClean="0"/>
              <a:t>resolutie</a:t>
            </a:r>
            <a:endParaRPr lang="fr-BE" sz="2600" b="0" dirty="0" smtClean="0"/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fr-BE" sz="2600" b="0" dirty="0" err="1" smtClean="0"/>
              <a:t>Zeer</a:t>
            </a:r>
            <a:r>
              <a:rPr lang="fr-BE" sz="2600" b="0" dirty="0" smtClean="0"/>
              <a:t> </a:t>
            </a:r>
            <a:r>
              <a:rPr lang="fr-BE" sz="2600" b="0" dirty="0" err="1" smtClean="0"/>
              <a:t>uitgebreide</a:t>
            </a:r>
            <a:r>
              <a:rPr lang="fr-BE" sz="2600" b="0" dirty="0" smtClean="0"/>
              <a:t> FOV: van </a:t>
            </a:r>
            <a:r>
              <a:rPr lang="fr-BE" sz="2600" b="0" dirty="0" err="1" smtClean="0"/>
              <a:t>nieren</a:t>
            </a:r>
            <a:r>
              <a:rPr lang="fr-BE" sz="2600" b="0" dirty="0" smtClean="0"/>
              <a:t> </a:t>
            </a:r>
            <a:r>
              <a:rPr lang="fr-BE" sz="2600" b="0" dirty="0" err="1" smtClean="0"/>
              <a:t>tot</a:t>
            </a:r>
            <a:r>
              <a:rPr lang="fr-BE" sz="2600" b="0" dirty="0" smtClean="0"/>
              <a:t> </a:t>
            </a:r>
            <a:r>
              <a:rPr lang="fr-BE" sz="2600" b="0" dirty="0" err="1" smtClean="0"/>
              <a:t>enkels</a:t>
            </a:r>
            <a:r>
              <a:rPr lang="fr-BE" sz="2600" b="0" dirty="0" smtClean="0"/>
              <a:t>                     </a:t>
            </a:r>
            <a:endParaRPr lang="fr-BE" sz="2600" b="0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fr-BE" sz="2600" b="0" dirty="0" err="1" smtClean="0"/>
              <a:t>Beschikbaarheid</a:t>
            </a:r>
            <a:r>
              <a:rPr lang="fr-BE" sz="2600" b="0" dirty="0" smtClean="0"/>
              <a:t>: </a:t>
            </a:r>
            <a:r>
              <a:rPr lang="fr-BE" sz="2600" b="0" dirty="0" err="1" smtClean="0"/>
              <a:t>wachttijden</a:t>
            </a:r>
            <a:endParaRPr lang="nl-BE" sz="2600" b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smtClean="0"/>
              <a:t>Claudicatio: MR angiografie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908720"/>
            <a:ext cx="2771775" cy="2181225"/>
          </a:xfrm>
          <a:prstGeom prst="rect">
            <a:avLst/>
          </a:prstGeom>
          <a:noFill/>
          <a:ln w="31750">
            <a:solidFill>
              <a:srgbClr val="445765"/>
            </a:solidFill>
            <a:miter lim="800000"/>
            <a:headEnd/>
            <a:tailEnd/>
          </a:ln>
          <a:effectLst/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smtClean="0"/>
              <a:t>MR angiografie</a:t>
            </a:r>
            <a:endParaRPr lang="en-US" dirty="0"/>
          </a:p>
        </p:txBody>
      </p:sp>
      <p:pic>
        <p:nvPicPr>
          <p:cNvPr id="9" name="OL mip 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3568" y="3527648"/>
            <a:ext cx="2565648" cy="2565648"/>
          </a:xfrm>
          <a:prstGeom prst="rect">
            <a:avLst/>
          </a:prstGeom>
          <a:ln w="31750">
            <a:solidFill>
              <a:srgbClr val="763231"/>
            </a:solidFill>
          </a:ln>
        </p:spPr>
      </p:pic>
      <p:pic>
        <p:nvPicPr>
          <p:cNvPr id="10" name="OL mip 2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45337" y="3527648"/>
            <a:ext cx="2565648" cy="2565648"/>
          </a:xfrm>
          <a:prstGeom prst="rect">
            <a:avLst/>
          </a:prstGeom>
          <a:ln w="31750">
            <a:solidFill>
              <a:srgbClr val="763231"/>
            </a:solidFill>
          </a:ln>
        </p:spPr>
      </p:pic>
      <p:pic>
        <p:nvPicPr>
          <p:cNvPr id="11" name="OL mip 3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15312" y="3523610"/>
            <a:ext cx="2605160" cy="2605160"/>
          </a:xfrm>
          <a:prstGeom prst="rect">
            <a:avLst/>
          </a:prstGeom>
          <a:ln w="31750">
            <a:solidFill>
              <a:srgbClr val="763231"/>
            </a:solidFill>
          </a:ln>
        </p:spPr>
      </p:pic>
    </p:spTree>
    <p:extLst>
      <p:ext uri="{BB962C8B-B14F-4D97-AF65-F5344CB8AC3E}">
        <p14:creationId xmlns:p14="http://schemas.microsoft.com/office/powerpoint/2010/main" val="36064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 txBox="1">
            <a:spLocks noGrp="1"/>
          </p:cNvSpPr>
          <p:nvPr>
            <p:ph idx="1"/>
          </p:nvPr>
        </p:nvSpPr>
        <p:spPr>
          <a:xfrm>
            <a:off x="1259632" y="1916832"/>
            <a:ext cx="684076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fr-BE" dirty="0" smtClean="0"/>
              <a:t>MR </a:t>
            </a:r>
            <a:r>
              <a:rPr lang="fr-BE" dirty="0" err="1" smtClean="0"/>
              <a:t>angiografie</a:t>
            </a:r>
            <a:r>
              <a:rPr lang="fr-BE" dirty="0" smtClean="0"/>
              <a:t> </a:t>
            </a:r>
          </a:p>
          <a:p>
            <a:pPr marL="457200" indent="-457200">
              <a:lnSpc>
                <a:spcPts val="3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fr-BE" dirty="0" smtClean="0"/>
              <a:t>CT </a:t>
            </a:r>
            <a:r>
              <a:rPr lang="fr-BE" dirty="0" err="1" smtClean="0"/>
              <a:t>angiografie</a:t>
            </a:r>
            <a:r>
              <a:rPr lang="fr-BE" dirty="0" smtClean="0"/>
              <a:t>: </a:t>
            </a:r>
            <a:r>
              <a:rPr lang="fr-BE" sz="2000" b="0" i="0" dirty="0" err="1" smtClean="0"/>
              <a:t>bij</a:t>
            </a:r>
            <a:r>
              <a:rPr lang="fr-BE" sz="2000" b="0" i="0" dirty="0" smtClean="0"/>
              <a:t> contra-</a:t>
            </a:r>
            <a:r>
              <a:rPr lang="fr-BE" sz="2000" b="0" i="0" dirty="0" err="1" smtClean="0"/>
              <a:t>indicatie</a:t>
            </a:r>
            <a:r>
              <a:rPr lang="fr-BE" sz="2000" b="0" i="0" dirty="0" smtClean="0"/>
              <a:t> MRI</a:t>
            </a:r>
          </a:p>
          <a:p>
            <a:pPr marL="457200" indent="-457200">
              <a:lnSpc>
                <a:spcPts val="3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fr-BE" dirty="0" smtClean="0"/>
              <a:t>Duplex:</a:t>
            </a:r>
          </a:p>
          <a:p>
            <a:pPr marL="806450" lvl="2" indent="179388">
              <a:lnSpc>
                <a:spcPts val="3000"/>
              </a:lnSpc>
              <a:buFont typeface="Arial" pitchFamily="34" charset="0"/>
              <a:buChar char="•"/>
            </a:pPr>
            <a:r>
              <a:rPr lang="fr-BE" b="0" i="0" dirty="0" err="1" smtClean="0"/>
              <a:t>Bij</a:t>
            </a:r>
            <a:r>
              <a:rPr lang="fr-BE" b="0" i="0" dirty="0" smtClean="0"/>
              <a:t> </a:t>
            </a:r>
            <a:r>
              <a:rPr lang="fr-BE" b="0" i="0" dirty="0" err="1" smtClean="0"/>
              <a:t>klinische</a:t>
            </a:r>
            <a:r>
              <a:rPr lang="fr-BE" b="0" i="0" dirty="0" smtClean="0"/>
              <a:t> </a:t>
            </a:r>
            <a:r>
              <a:rPr lang="fr-BE" b="0" i="0" dirty="0" err="1" smtClean="0"/>
              <a:t>twijfel</a:t>
            </a:r>
            <a:r>
              <a:rPr lang="fr-BE" b="0" i="0" dirty="0" smtClean="0"/>
              <a:t>: </a:t>
            </a:r>
            <a:r>
              <a:rPr lang="fr-BE" b="0" i="0" dirty="0" err="1" smtClean="0"/>
              <a:t>neurogeen</a:t>
            </a:r>
            <a:r>
              <a:rPr lang="fr-BE" b="0" i="0" dirty="0" smtClean="0"/>
              <a:t> of </a:t>
            </a:r>
            <a:r>
              <a:rPr lang="fr-BE" b="0" i="0" dirty="0" err="1" smtClean="0"/>
              <a:t>vasculair</a:t>
            </a:r>
            <a:r>
              <a:rPr lang="fr-BE" b="0" i="0" dirty="0" smtClean="0"/>
              <a:t>?</a:t>
            </a:r>
          </a:p>
          <a:p>
            <a:pPr marL="806450" lvl="2" indent="179388">
              <a:lnSpc>
                <a:spcPts val="3000"/>
              </a:lnSpc>
              <a:buFont typeface="Arial" pitchFamily="34" charset="0"/>
              <a:buChar char="•"/>
            </a:pPr>
            <a:r>
              <a:rPr lang="fr-BE" b="0" i="0" dirty="0" err="1" smtClean="0"/>
              <a:t>Gerichte</a:t>
            </a:r>
            <a:r>
              <a:rPr lang="fr-BE" b="0" i="0" dirty="0" smtClean="0"/>
              <a:t> </a:t>
            </a:r>
            <a:r>
              <a:rPr lang="fr-BE" b="0" i="0" dirty="0" err="1"/>
              <a:t>vraagstelling</a:t>
            </a:r>
            <a:r>
              <a:rPr lang="fr-BE" b="0" i="0" dirty="0"/>
              <a:t> (</a:t>
            </a:r>
            <a:r>
              <a:rPr lang="fr-BE" b="0" i="0" dirty="0" err="1"/>
              <a:t>bv</a:t>
            </a:r>
            <a:r>
              <a:rPr lang="fr-BE" b="0" i="0" dirty="0"/>
              <a:t>. </a:t>
            </a:r>
            <a:r>
              <a:rPr lang="fr-BE" b="0" i="0" dirty="0" smtClean="0"/>
              <a:t>patente </a:t>
            </a:r>
            <a:r>
              <a:rPr lang="fr-BE" b="0" i="0" dirty="0" err="1"/>
              <a:t>fem</a:t>
            </a:r>
            <a:r>
              <a:rPr lang="fr-BE" b="0" i="0" dirty="0"/>
              <a:t>. pop?)</a:t>
            </a:r>
            <a:endParaRPr lang="fr-BE" b="0" i="0" dirty="0" smtClean="0"/>
          </a:p>
          <a:p>
            <a:pPr marL="457200" indent="-457200">
              <a:lnSpc>
                <a:spcPts val="3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fr-BE" dirty="0" err="1" smtClean="0"/>
              <a:t>Klassieke</a:t>
            </a:r>
            <a:r>
              <a:rPr lang="fr-BE" dirty="0" smtClean="0"/>
              <a:t> DSA: </a:t>
            </a:r>
          </a:p>
          <a:p>
            <a:pPr marL="808038" lvl="2">
              <a:lnSpc>
                <a:spcPts val="3000"/>
              </a:lnSpc>
              <a:buFont typeface="Arial" pitchFamily="34" charset="0"/>
              <a:buChar char="•"/>
            </a:pPr>
            <a:r>
              <a:rPr lang="fr-BE" b="0" i="0" dirty="0" smtClean="0"/>
              <a:t>	</a:t>
            </a:r>
            <a:r>
              <a:rPr lang="fr-BE" b="0" i="0" dirty="0" smtClean="0"/>
              <a:t> Indien </a:t>
            </a:r>
            <a:r>
              <a:rPr lang="fr-BE" b="0" i="0" dirty="0" err="1" smtClean="0"/>
              <a:t>geen</a:t>
            </a:r>
            <a:r>
              <a:rPr lang="fr-BE" b="0" i="0" dirty="0" smtClean="0"/>
              <a:t> diagnose kan </a:t>
            </a:r>
            <a:r>
              <a:rPr lang="fr-BE" b="0" i="0" dirty="0" err="1" smtClean="0"/>
              <a:t>bekomen</a:t>
            </a:r>
            <a:r>
              <a:rPr lang="fr-BE" b="0" i="0" dirty="0" smtClean="0"/>
              <a:t> </a:t>
            </a:r>
            <a:r>
              <a:rPr lang="fr-BE" b="0" i="0" dirty="0" err="1" smtClean="0"/>
              <a:t>worden</a:t>
            </a:r>
            <a:endParaRPr lang="fr-BE" b="0" i="0" dirty="0" smtClean="0"/>
          </a:p>
          <a:p>
            <a:pPr marL="808038" lvl="2">
              <a:lnSpc>
                <a:spcPts val="3000"/>
              </a:lnSpc>
              <a:buFont typeface="Arial" pitchFamily="34" charset="0"/>
              <a:buChar char="•"/>
            </a:pPr>
            <a:r>
              <a:rPr lang="fr-BE" b="0" i="0" dirty="0" smtClean="0"/>
              <a:t>	</a:t>
            </a:r>
            <a:r>
              <a:rPr lang="fr-BE" b="0" i="0" dirty="0" smtClean="0"/>
              <a:t> Acute </a:t>
            </a:r>
            <a:r>
              <a:rPr lang="fr-BE" b="0" i="0" dirty="0" err="1" smtClean="0"/>
              <a:t>ischemie</a:t>
            </a:r>
            <a:r>
              <a:rPr lang="fr-BE" b="0" i="0" dirty="0" smtClean="0"/>
              <a:t> </a:t>
            </a:r>
            <a:r>
              <a:rPr lang="fr-BE" b="0" i="0" dirty="0" err="1" smtClean="0"/>
              <a:t>therapie</a:t>
            </a:r>
            <a:r>
              <a:rPr lang="fr-BE" b="0" i="0" dirty="0" smtClean="0"/>
              <a:t> </a:t>
            </a:r>
          </a:p>
          <a:p>
            <a:endParaRPr lang="nl-B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84776" cy="648072"/>
          </a:xfrm>
        </p:spPr>
        <p:txBody>
          <a:bodyPr>
            <a:noAutofit/>
          </a:bodyPr>
          <a:lstStyle/>
          <a:p>
            <a:pPr marL="206375" indent="-206375"/>
            <a:r>
              <a:rPr lang="nl-BE" dirty="0" smtClean="0"/>
              <a:t>Claudicatio: welke techniek?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“Beeldvorming van het hart&amp;#x0D;&amp;#x0A;en de bloedvaten”&amp;#x0D;&amp;#x0A;&amp;#x0D;&amp;#x0A;50 vragen van en voor de eerste lijn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“Beeldvorming van het hart &amp;#x0D;&amp;#x0A;en de bloedvaten”&amp;quot;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281</Words>
  <Application>Microsoft Office PowerPoint</Application>
  <PresentationFormat>Diavoorstelling (4:3)</PresentationFormat>
  <Paragraphs>111</Paragraphs>
  <Slides>15</Slides>
  <Notes>0</Notes>
  <HiddenSlides>0</HiddenSlides>
  <MMClips>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Bloedvaten op leeftijd: hypertensie en claudicatio </vt:lpstr>
      <vt:lpstr>Bloedvaten op leeftijd: ATHEROMATOSE</vt:lpstr>
      <vt:lpstr>Diagnostisch arsenaal</vt:lpstr>
      <vt:lpstr>Diagnostisch arsenaal</vt:lpstr>
      <vt:lpstr>Diagnostisch arsenaal</vt:lpstr>
      <vt:lpstr>Claudicatio: welke techniek?</vt:lpstr>
      <vt:lpstr>Claudicatio: MR angiografie</vt:lpstr>
      <vt:lpstr>MR angiografie</vt:lpstr>
      <vt:lpstr>Claudicatio: welke techniek?</vt:lpstr>
      <vt:lpstr>Bloedvaten op leeftijd: HYPERTENSIE</vt:lpstr>
      <vt:lpstr>Angio nierarteries: welke techniek?</vt:lpstr>
      <vt:lpstr>Angio nierarteries: welke techniek?</vt:lpstr>
      <vt:lpstr>Halsvaten: welke techniek?</vt:lpstr>
      <vt:lpstr>Halsvaten: MR angiografie</vt:lpstr>
      <vt:lpstr>Dank voor uw aandacht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René Schrijvers</dc:creator>
  <cp:lastModifiedBy>ZOL</cp:lastModifiedBy>
  <cp:revision>39</cp:revision>
  <dcterms:created xsi:type="dcterms:W3CDTF">2011-09-22T08:38:29Z</dcterms:created>
  <dcterms:modified xsi:type="dcterms:W3CDTF">2013-09-20T08:39:33Z</dcterms:modified>
</cp:coreProperties>
</file>